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6"/>
  </p:notesMasterIdLst>
  <p:sldIdLst>
    <p:sldId id="257" r:id="rId2"/>
    <p:sldId id="261" r:id="rId3"/>
    <p:sldId id="262" r:id="rId4"/>
    <p:sldId id="263" r:id="rId5"/>
    <p:sldId id="264" r:id="rId6"/>
    <p:sldId id="265" r:id="rId7"/>
    <p:sldId id="266" r:id="rId8"/>
    <p:sldId id="260" r:id="rId9"/>
    <p:sldId id="259" r:id="rId10"/>
    <p:sldId id="258"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94692" autoAdjust="0"/>
  </p:normalViewPr>
  <p:slideViewPr>
    <p:cSldViewPr>
      <p:cViewPr varScale="1">
        <p:scale>
          <a:sx n="105" d="100"/>
          <a:sy n="105" d="100"/>
        </p:scale>
        <p:origin x="-20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79F715-9831-417E-8876-03DD36907A86}" type="datetimeFigureOut">
              <a:rPr lang="en-US" smtClean="0"/>
              <a:t>1/1/2003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9429F-6DCE-4F42-BE19-2575D2D7ED3A}" type="slidenum">
              <a:rPr lang="en-US" smtClean="0"/>
              <a:t>‹#›</a:t>
            </a:fld>
            <a:endParaRPr lang="en-US"/>
          </a:p>
        </p:txBody>
      </p:sp>
    </p:spTree>
    <p:extLst>
      <p:ext uri="{BB962C8B-B14F-4D97-AF65-F5344CB8AC3E}">
        <p14:creationId xmlns:p14="http://schemas.microsoft.com/office/powerpoint/2010/main" val="26680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9429F-6DCE-4F42-BE19-2575D2D7ED3A}" type="slidenum">
              <a:rPr lang="en-US" smtClean="0"/>
              <a:t>1</a:t>
            </a:fld>
            <a:endParaRPr lang="en-US"/>
          </a:p>
        </p:txBody>
      </p:sp>
    </p:spTree>
    <p:extLst>
      <p:ext uri="{BB962C8B-B14F-4D97-AF65-F5344CB8AC3E}">
        <p14:creationId xmlns:p14="http://schemas.microsoft.com/office/powerpoint/2010/main" val="168409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9429F-6DCE-4F42-BE19-2575D2D7ED3A}" type="slidenum">
              <a:rPr lang="en-US" smtClean="0"/>
              <a:t>9</a:t>
            </a:fld>
            <a:endParaRPr lang="en-US"/>
          </a:p>
        </p:txBody>
      </p:sp>
    </p:spTree>
    <p:extLst>
      <p:ext uri="{BB962C8B-B14F-4D97-AF65-F5344CB8AC3E}">
        <p14:creationId xmlns:p14="http://schemas.microsoft.com/office/powerpoint/2010/main" val="722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9429F-6DCE-4F42-BE19-2575D2D7ED3A}" type="slidenum">
              <a:rPr lang="en-US" smtClean="0"/>
              <a:t>10</a:t>
            </a:fld>
            <a:endParaRPr lang="en-US"/>
          </a:p>
        </p:txBody>
      </p:sp>
    </p:spTree>
    <p:extLst>
      <p:ext uri="{BB962C8B-B14F-4D97-AF65-F5344CB8AC3E}">
        <p14:creationId xmlns:p14="http://schemas.microsoft.com/office/powerpoint/2010/main" val="383782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9429F-6DCE-4F42-BE19-2575D2D7ED3A}" type="slidenum">
              <a:rPr lang="en-US" smtClean="0"/>
              <a:t>18</a:t>
            </a:fld>
            <a:endParaRPr lang="en-US"/>
          </a:p>
        </p:txBody>
      </p:sp>
    </p:spTree>
    <p:extLst>
      <p:ext uri="{BB962C8B-B14F-4D97-AF65-F5344CB8AC3E}">
        <p14:creationId xmlns:p14="http://schemas.microsoft.com/office/powerpoint/2010/main" val="29096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9429F-6DCE-4F42-BE19-2575D2D7ED3A}" type="slidenum">
              <a:rPr lang="en-US" smtClean="0"/>
              <a:t>22</a:t>
            </a:fld>
            <a:endParaRPr lang="en-US"/>
          </a:p>
        </p:txBody>
      </p:sp>
    </p:spTree>
    <p:extLst>
      <p:ext uri="{BB962C8B-B14F-4D97-AF65-F5344CB8AC3E}">
        <p14:creationId xmlns:p14="http://schemas.microsoft.com/office/powerpoint/2010/main" val="23187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9429F-6DCE-4F42-BE19-2575D2D7ED3A}" type="slidenum">
              <a:rPr lang="en-US" smtClean="0"/>
              <a:t>24</a:t>
            </a:fld>
            <a:endParaRPr lang="en-US"/>
          </a:p>
        </p:txBody>
      </p:sp>
    </p:spTree>
    <p:extLst>
      <p:ext uri="{BB962C8B-B14F-4D97-AF65-F5344CB8AC3E}">
        <p14:creationId xmlns:p14="http://schemas.microsoft.com/office/powerpoint/2010/main" val="375573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9429F-6DCE-4F42-BE19-2575D2D7ED3A}" type="slidenum">
              <a:rPr lang="en-US" smtClean="0"/>
              <a:t>32</a:t>
            </a:fld>
            <a:endParaRPr lang="en-US"/>
          </a:p>
        </p:txBody>
      </p:sp>
    </p:spTree>
    <p:extLst>
      <p:ext uri="{BB962C8B-B14F-4D97-AF65-F5344CB8AC3E}">
        <p14:creationId xmlns:p14="http://schemas.microsoft.com/office/powerpoint/2010/main" val="1538948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37113AC-0F5E-431D-9451-BC9BF9F57606}" type="datetimeFigureOut">
              <a:rPr lang="en-US" smtClean="0"/>
              <a:t>1/1/2003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18B5AD9-6388-4179-B351-7130E1A749B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7113AC-0F5E-431D-9451-BC9BF9F57606}" type="datetimeFigureOut">
              <a:rPr lang="en-US" smtClean="0"/>
              <a:t>1/1/2003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8B5AD9-6388-4179-B351-7130E1A749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7113AC-0F5E-431D-9451-BC9BF9F57606}" type="datetimeFigureOut">
              <a:rPr lang="en-US" smtClean="0"/>
              <a:t>1/1/2003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8B5AD9-6388-4179-B351-7130E1A749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7113AC-0F5E-431D-9451-BC9BF9F57606}" type="datetimeFigureOut">
              <a:rPr lang="en-US" smtClean="0"/>
              <a:t>1/1/2003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8B5AD9-6388-4179-B351-7130E1A749B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37113AC-0F5E-431D-9451-BC9BF9F57606}" type="datetimeFigureOut">
              <a:rPr lang="en-US" smtClean="0"/>
              <a:t>1/1/2003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8B5AD9-6388-4179-B351-7130E1A749B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37113AC-0F5E-431D-9451-BC9BF9F57606}" type="datetimeFigureOut">
              <a:rPr lang="en-US" smtClean="0"/>
              <a:t>1/1/2003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18B5AD9-6388-4179-B351-7130E1A749B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37113AC-0F5E-431D-9451-BC9BF9F57606}" type="datetimeFigureOut">
              <a:rPr lang="en-US" smtClean="0"/>
              <a:t>1/1/2003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18B5AD9-6388-4179-B351-7130E1A749B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37113AC-0F5E-431D-9451-BC9BF9F57606}" type="datetimeFigureOut">
              <a:rPr lang="en-US" smtClean="0"/>
              <a:t>1/1/2003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18B5AD9-6388-4179-B351-7130E1A749B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7113AC-0F5E-431D-9451-BC9BF9F57606}" type="datetimeFigureOut">
              <a:rPr lang="en-US" smtClean="0"/>
              <a:t>1/1/2003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18B5AD9-6388-4179-B351-7130E1A749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37113AC-0F5E-431D-9451-BC9BF9F57606}" type="datetimeFigureOut">
              <a:rPr lang="en-US" smtClean="0"/>
              <a:t>1/1/2003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18B5AD9-6388-4179-B351-7130E1A749B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37113AC-0F5E-431D-9451-BC9BF9F57606}" type="datetimeFigureOut">
              <a:rPr lang="en-US" smtClean="0"/>
              <a:t>1/1/2003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18B5AD9-6388-4179-B351-7130E1A749B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37113AC-0F5E-431D-9451-BC9BF9F57606}" type="datetimeFigureOut">
              <a:rPr lang="en-US" smtClean="0"/>
              <a:t>1/1/2003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8B5AD9-6388-4179-B351-7130E1A749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76200" y="106680"/>
            <a:ext cx="8991600" cy="66751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779302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a:bodyPr>
          <a:lstStyle/>
          <a:p>
            <a:pPr marL="0" marR="0" indent="0" algn="r" rtl="1">
              <a:lnSpc>
                <a:spcPct val="115000"/>
              </a:lnSpc>
              <a:spcBef>
                <a:spcPts val="0"/>
              </a:spcBef>
              <a:spcAft>
                <a:spcPts val="1000"/>
              </a:spcAft>
              <a:buNone/>
              <a:tabLst>
                <a:tab pos="1438275" algn="l"/>
              </a:tabLst>
            </a:pPr>
            <a:r>
              <a:rPr lang="fa-IR" sz="4400" b="1" dirty="0">
                <a:ln w="5271" cap="flat" cmpd="sng" algn="ctr">
                  <a:solidFill>
                    <a:srgbClr val="4579B8"/>
                  </a:solidFill>
                  <a:prstDash val="solid"/>
                  <a:round/>
                </a:ln>
                <a:solidFill>
                  <a:srgbClr val="00B050"/>
                </a:solidFill>
                <a:latin typeface="Calibri"/>
                <a:ea typeface="Calibri"/>
                <a:cs typeface="B Davat"/>
              </a:rPr>
              <a:t>فصل2:مُنجَّمان </a:t>
            </a:r>
            <a:r>
              <a:rPr lang="fa-IR" sz="4400" b="1" dirty="0" smtClean="0">
                <a:ln w="5271" cap="flat" cmpd="sng" algn="ctr">
                  <a:solidFill>
                    <a:srgbClr val="4579B8"/>
                  </a:solidFill>
                  <a:prstDash val="solid"/>
                  <a:round/>
                </a:ln>
                <a:solidFill>
                  <a:srgbClr val="00B050"/>
                </a:solidFill>
                <a:latin typeface="Calibri"/>
                <a:ea typeface="Calibri"/>
                <a:cs typeface="B Davat"/>
              </a:rPr>
              <a:t>معروف:</a:t>
            </a:r>
          </a:p>
          <a:p>
            <a:pPr marL="0" marR="0" indent="0" algn="r" rtl="1">
              <a:lnSpc>
                <a:spcPct val="115000"/>
              </a:lnSpc>
              <a:spcBef>
                <a:spcPts val="0"/>
              </a:spcBef>
              <a:spcAft>
                <a:spcPts val="1000"/>
              </a:spcAft>
              <a:buNone/>
              <a:tabLst>
                <a:tab pos="1438275" algn="l"/>
              </a:tabLst>
            </a:pPr>
            <a:r>
              <a:rPr lang="fa-IR" sz="32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ابن </a:t>
            </a:r>
            <a:r>
              <a:rPr lang="fa-IR" sz="32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هیثم:</a:t>
            </a:r>
            <a:r>
              <a:rPr lang="fa-IR" sz="1400" dirty="0">
                <a:solidFill>
                  <a:srgbClr val="FF0000"/>
                </a:solidFill>
                <a:latin typeface="Calibri"/>
                <a:ea typeface="Times New Roman"/>
                <a:cs typeface="Times New Roman"/>
              </a:rPr>
              <a:t> </a:t>
            </a:r>
            <a:endParaRPr lang="fa-IR" sz="1400" dirty="0" smtClean="0">
              <a:solidFill>
                <a:srgbClr val="FF0000"/>
              </a:solidFill>
              <a:latin typeface="Calibri"/>
              <a:ea typeface="Times New Roman"/>
              <a:cs typeface="Times New Roman"/>
            </a:endParaRPr>
          </a:p>
          <a:p>
            <a:pPr marL="0" marR="0" indent="0" algn="r" rtl="1">
              <a:lnSpc>
                <a:spcPct val="115000"/>
              </a:lnSpc>
              <a:spcBef>
                <a:spcPts val="0"/>
              </a:spcBef>
              <a:spcAft>
                <a:spcPts val="1000"/>
              </a:spcAft>
              <a:buNone/>
              <a:tabLst>
                <a:tab pos="1438275" algn="l"/>
              </a:tabLst>
            </a:pP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r>
              <a:rPr lang="fa-IR" sz="1400" dirty="0" smtClean="0">
                <a:solidFill>
                  <a:srgbClr val="FF0000"/>
                </a:solidFill>
                <a:latin typeface="Calibri"/>
                <a:ea typeface="Calibri"/>
                <a:cs typeface="Times New Roman"/>
              </a:rPr>
              <a:t>                                                                                                                                              </a:t>
            </a: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en-US" sz="1400" dirty="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ابن هیثم</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430 ه</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ق </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Times New Roman"/>
              </a:rPr>
              <a:t>–</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 </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354 ه</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ق</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 </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از بزرگترین ریاضی دانان و بهترین فیزیکدان مسلمان و شهروند ایرانی عرب زبان بوده است</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او اولین دانشمند فیزیک نور در جهان است که در زمینه شناخت نور و قانون های شکست و بازتاب آن نقش مهمی ایفا کرده است</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 </a:t>
            </a:r>
            <a:endParaRPr lang="en-US" sz="1200" dirty="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endParaRPr lang="en-US" sz="1400" dirty="0">
              <a:solidFill>
                <a:srgbClr val="00B050"/>
              </a:solidFill>
              <a:latin typeface="Calibri"/>
              <a:ea typeface="Calibri"/>
              <a:cs typeface="Arial"/>
            </a:endParaRPr>
          </a:p>
        </p:txBody>
      </p:sp>
      <p:pic>
        <p:nvPicPr>
          <p:cNvPr id="4" name="Picture 3" descr="C:\Users\Tolo\Desktop\کیهان\۲۰۲۰۱۱۳۰_۱۸۰۸۵۶.jpg"/>
          <p:cNvPicPr/>
          <p:nvPr/>
        </p:nvPicPr>
        <p:blipFill>
          <a:blip r:embed="rId3">
            <a:extLst>
              <a:ext uri="{28A0092B-C50C-407E-A947-70E740481C1C}">
                <a14:useLocalDpi xmlns:a14="http://schemas.microsoft.com/office/drawing/2010/main" val="0"/>
              </a:ext>
            </a:extLst>
          </a:blip>
          <a:srcRect/>
          <a:stretch>
            <a:fillRect/>
          </a:stretch>
        </p:blipFill>
        <p:spPr bwMode="auto">
          <a:xfrm>
            <a:off x="228600" y="903838"/>
            <a:ext cx="6248400" cy="3533775"/>
          </a:xfrm>
          <a:prstGeom prst="rect">
            <a:avLst/>
          </a:prstGeom>
          <a:noFill/>
          <a:ln>
            <a:noFill/>
          </a:ln>
        </p:spPr>
      </p:pic>
    </p:spTree>
    <p:extLst>
      <p:ext uri="{BB962C8B-B14F-4D97-AF65-F5344CB8AC3E}">
        <p14:creationId xmlns:p14="http://schemas.microsoft.com/office/powerpoint/2010/main" val="3053592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a:bodyPr>
          <a:lstStyle/>
          <a:p>
            <a:pPr marL="0" marR="0" indent="0" algn="r" rtl="1">
              <a:lnSpc>
                <a:spcPct val="115000"/>
              </a:lnSpc>
              <a:spcBef>
                <a:spcPts val="0"/>
              </a:spcBef>
              <a:spcAft>
                <a:spcPts val="1000"/>
              </a:spcAft>
              <a:buNone/>
              <a:tabLst>
                <a:tab pos="1438275" algn="l"/>
              </a:tabLst>
            </a:pP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ابو ریحان بیرونی</a:t>
            </a:r>
            <a:r>
              <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a:t>
            </a: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en-US" sz="1400" dirty="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ابو ریحان محمد بن احمد بیرونی </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442 ه</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ق </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 362 ه</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ق</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 از بزرگترین ریاضی دانان</a:t>
            </a:r>
            <a:r>
              <a:rPr lang="fa-IR" sz="2800" b="1" dirty="0">
                <a:ln w="12256" cap="flat" cmpd="dbl" algn="ctr">
                  <a:solidFill>
                    <a:srgbClr val="7030A0"/>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 </a:t>
            </a:r>
            <a:r>
              <a:rPr lang="fa-IR" sz="2800" b="1" cap="all" dirty="0">
                <a:ln w="4496" cap="flat" cmpd="sng" algn="ctr">
                  <a:solidFill>
                    <a:srgbClr val="5C437A"/>
                  </a:solidFill>
                  <a:prstDash val="solid"/>
                  <a:round/>
                </a:ln>
                <a:solidFill>
                  <a:srgbClr val="0070C0"/>
                </a:solidFill>
                <a:effectLst>
                  <a:reflection blurRad="12700" stA="28000" endPos="45000" dist="1003" dir="5400000" sy="-100000" algn="bl"/>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ستاره شناسان و دارو شناسان ایرانی بوده است</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 او به زبان های خوارزمی</a:t>
            </a:r>
            <a:r>
              <a:rPr lang="fa-IR" sz="2800" b="1" cap="all" dirty="0">
                <a:ln w="4496" cap="flat" cmpd="sng" algn="ctr">
                  <a:solidFill>
                    <a:srgbClr val="5C437A"/>
                  </a:solidFill>
                  <a:prstDash val="solid"/>
                  <a:round/>
                </a:ln>
                <a:solidFill>
                  <a:srgbClr val="0070C0"/>
                </a:solidFill>
                <a:effectLst>
                  <a:reflection blurRad="12700" stA="28000" endPos="45000" dist="1003" dir="5400000" sy="-100000" algn="bl"/>
                </a:effectLst>
                <a:latin typeface="Calibri"/>
                <a:ea typeface="Calibri"/>
                <a:cs typeface="B Davat"/>
              </a:rPr>
              <a:t> ،</a:t>
            </a:r>
            <a:r>
              <a:rPr lang="fa-IR" sz="2800" cap="all" dirty="0">
                <a:ln w="4496" cap="flat" cmpd="sng" algn="ctr">
                  <a:solidFill>
                    <a:srgbClr val="5C437A"/>
                  </a:solidFill>
                  <a:prstDash val="solid"/>
                  <a:round/>
                </a:ln>
                <a:solidFill>
                  <a:srgbClr val="0070C0"/>
                </a:solidFill>
                <a:effectLst>
                  <a:reflection blurRad="12700" stA="28000" endPos="45000" dist="1003" dir="5400000" sy="-100000" algn="bl"/>
                </a:effectLst>
                <a:latin typeface="Calibri"/>
                <a:ea typeface="Calibri"/>
                <a:cs typeface="B Davat"/>
              </a:rPr>
              <a:t> </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فارسی و عربی مسلط بوده</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او را بدلیل پژوهش های قابل توجه او با عنوان</a:t>
            </a:r>
            <a:r>
              <a:rPr lang="fa-IR" sz="2800" b="1" dirty="0">
                <a:ln w="12256" cap="flat" cmpd="dbl" algn="ctr">
                  <a:solidFill>
                    <a:srgbClr val="D02E29"/>
                  </a:solidFill>
                  <a:prstDash val="solid"/>
                  <a:miter lim="0"/>
                </a:ln>
                <a:solidFill>
                  <a:schemeClr val="accent1">
                    <a:lumMod val="50000"/>
                  </a:schemeClr>
                </a:solidFill>
                <a:effectLst>
                  <a:outerShdw blurRad="38100" dist="38100" dir="2700000" algn="tl">
                    <a:srgbClr val="000000">
                      <a:alpha val="43137"/>
                    </a:srgbClr>
                  </a:outerShdw>
                </a:effectLst>
                <a:latin typeface="Calibri"/>
                <a:ea typeface="Calibri"/>
                <a:cs typeface="B Davat"/>
              </a:rPr>
              <a:t> </a:t>
            </a:r>
            <a:r>
              <a:rPr lang="fa-IR" sz="2800" b="1" dirty="0">
                <a:ln w="9525" cap="flat" cmpd="sng" algn="ctr">
                  <a:solidFill>
                    <a:srgbClr val="FEFEFE"/>
                  </a:solidFill>
                  <a:prstDash val="solid"/>
                  <a:round/>
                </a:ln>
                <a:solidFill>
                  <a:schemeClr val="accent1">
                    <a:lumMod val="50000"/>
                  </a:schemeClr>
                </a:solidFill>
                <a:effectLst>
                  <a:outerShdw blurRad="38100" dist="38100" dir="2700000" algn="tl">
                    <a:srgbClr val="000000">
                      <a:alpha val="43137"/>
                    </a:srgbClr>
                  </a:outerShdw>
                </a:effectLst>
                <a:latin typeface="Calibri"/>
                <a:ea typeface="Calibri"/>
                <a:cs typeface="B Davat"/>
              </a:rPr>
              <a:t>استاد </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شناخته اند</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endParaRPr lang="en-US" dirty="0"/>
          </a:p>
        </p:txBody>
      </p:sp>
      <p:pic>
        <p:nvPicPr>
          <p:cNvPr id="4" name="Picture 3" descr="C:\Users\Tolo\Desktop\کیهان\۲۰۲۰۱۱۳۰_۱۸۱۰۴۴.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7667"/>
            <a:ext cx="4800600" cy="3810000"/>
          </a:xfrm>
          <a:prstGeom prst="rect">
            <a:avLst/>
          </a:prstGeom>
          <a:noFill/>
          <a:ln>
            <a:noFill/>
          </a:ln>
        </p:spPr>
      </p:pic>
    </p:spTree>
    <p:extLst>
      <p:ext uri="{BB962C8B-B14F-4D97-AF65-F5344CB8AC3E}">
        <p14:creationId xmlns:p14="http://schemas.microsoft.com/office/powerpoint/2010/main" val="3215164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lstStyle/>
          <a:p>
            <a:pPr marL="0" marR="0" indent="0" algn="r" rtl="1">
              <a:lnSpc>
                <a:spcPct val="115000"/>
              </a:lnSpc>
              <a:spcBef>
                <a:spcPts val="0"/>
              </a:spcBef>
              <a:spcAft>
                <a:spcPts val="1000"/>
              </a:spcAft>
              <a:buNone/>
              <a:tabLst>
                <a:tab pos="1438275" algn="l"/>
              </a:tabLst>
            </a:pP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عمر خیام نیشابوری :</a:t>
            </a:r>
            <a:r>
              <a:rPr lang="fa-IR" sz="1400" dirty="0">
                <a:solidFill>
                  <a:srgbClr val="FF0000"/>
                </a:solidFill>
                <a:latin typeface="Calibri"/>
                <a:ea typeface="Times New Roman"/>
                <a:cs typeface="Times New Roman"/>
              </a:rPr>
              <a:t> </a:t>
            </a:r>
            <a:endParaRPr lang="fa-IR" sz="1400" dirty="0" smtClean="0">
              <a:solidFill>
                <a:srgbClr val="FF0000"/>
              </a:solidFill>
              <a:latin typeface="Calibri"/>
              <a:ea typeface="Times New Roman"/>
              <a:cs typeface="Times New Roman"/>
            </a:endParaRPr>
          </a:p>
          <a:p>
            <a:pPr marL="0" marR="0" indent="0" algn="r" rtl="1">
              <a:lnSpc>
                <a:spcPct val="115000"/>
              </a:lnSpc>
              <a:spcBef>
                <a:spcPts val="0"/>
              </a:spcBef>
              <a:spcAft>
                <a:spcPts val="1000"/>
              </a:spcAft>
              <a:buNone/>
              <a:tabLst>
                <a:tab pos="1438275" algn="l"/>
              </a:tabLst>
            </a:pP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en-US" sz="1400" dirty="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حکیم ابو الفتح عمر بن ابراهیم الخیامی </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526 ه</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ق </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Times New Roman"/>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 439 ه</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ق</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 فیلسوف </a:t>
            </a:r>
            <a:r>
              <a:rPr lang="fa-IR" sz="2800" b="1" cap="all" dirty="0">
                <a:ln w="4496" cap="flat" cmpd="sng" algn="ctr">
                  <a:solidFill>
                    <a:srgbClr val="5C437A"/>
                  </a:solidFill>
                  <a:prstDash val="solid"/>
                  <a:round/>
                </a:ln>
                <a:solidFill>
                  <a:srgbClr val="0070C0"/>
                </a:solidFill>
                <a:effectLst>
                  <a:reflection blurRad="12700" stA="28000" endPos="45000" dist="1003" dir="5400000" sy="-100000" algn="bl"/>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ریاضی دان </a:t>
            </a:r>
            <a:r>
              <a:rPr lang="fa-IR" sz="2800" cap="all" dirty="0">
                <a:ln w="4496" cap="flat" cmpd="sng" algn="ctr">
                  <a:solidFill>
                    <a:srgbClr val="5C437A"/>
                  </a:solidFill>
                  <a:prstDash val="solid"/>
                  <a:round/>
                </a:ln>
                <a:solidFill>
                  <a:srgbClr val="0070C0"/>
                </a:solidFill>
                <a:effectLst>
                  <a:reflection blurRad="12700" stA="28000" endPos="45000" dist="1003" dir="5400000" sy="-100000" algn="bl"/>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ستاره شناس و شاعر از بزرگترین دانشمندان ایرانی بوده است</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او در اصلاح تقویم جلالی همکاری داشته و همچنین رباعیات وی شهرت جهانی دارد</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pPr marL="109728" indent="0">
              <a:buNone/>
            </a:pPr>
            <a:endParaRPr lang="en-US" dirty="0"/>
          </a:p>
        </p:txBody>
      </p:sp>
      <p:pic>
        <p:nvPicPr>
          <p:cNvPr id="4" name="Picture 3" descr="C:\Users\Tolo\Desktop\کیهان\۲۰۲۰۱۱۳۰_۱۸۰۷۴۷.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6705600" cy="3486150"/>
          </a:xfrm>
          <a:prstGeom prst="rect">
            <a:avLst/>
          </a:prstGeom>
          <a:noFill/>
          <a:ln>
            <a:noFill/>
          </a:ln>
        </p:spPr>
      </p:pic>
    </p:spTree>
    <p:extLst>
      <p:ext uri="{BB962C8B-B14F-4D97-AF65-F5344CB8AC3E}">
        <p14:creationId xmlns:p14="http://schemas.microsoft.com/office/powerpoint/2010/main" val="1356273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lstStyle/>
          <a:p>
            <a:pPr marL="0" marR="0" indent="0" algn="r" rtl="1">
              <a:lnSpc>
                <a:spcPct val="115000"/>
              </a:lnSpc>
              <a:spcBef>
                <a:spcPts val="0"/>
              </a:spcBef>
              <a:spcAft>
                <a:spcPts val="1000"/>
              </a:spcAft>
              <a:buNone/>
              <a:tabLst>
                <a:tab pos="1438275" algn="l"/>
              </a:tabLst>
            </a:pP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گالیلئو گالیله:</a:t>
            </a:r>
            <a:r>
              <a:rPr lang="fa-IR" sz="1400" dirty="0">
                <a:solidFill>
                  <a:srgbClr val="FF0000"/>
                </a:solidFill>
                <a:latin typeface="Calibri"/>
                <a:ea typeface="Times New Roman"/>
                <a:cs typeface="Times New Roman"/>
              </a:rPr>
              <a:t> </a:t>
            </a:r>
            <a:endParaRPr lang="fa-IR" sz="1400" dirty="0" smtClean="0">
              <a:solidFill>
                <a:srgbClr val="FF0000"/>
              </a:solidFill>
              <a:latin typeface="Calibri"/>
              <a:ea typeface="Times New Roman"/>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en-US" sz="1200" dirty="0">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گالیلئو گالیله</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 (</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1564 </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Times New Roman"/>
              </a:rPr>
              <a:t>–</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 </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1642</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 دانشمند ایتالیایی که در فیزیک </a:t>
            </a:r>
            <a:r>
              <a:rPr lang="fa-IR" sz="2800" b="1" cap="all" dirty="0">
                <a:ln w="4496" cap="flat" cmpd="sng" algn="ctr">
                  <a:solidFill>
                    <a:srgbClr val="5C437A"/>
                  </a:solidFill>
                  <a:prstDash val="solid"/>
                  <a:round/>
                </a:ln>
                <a:solidFill>
                  <a:srgbClr val="0070C0"/>
                </a:solidFill>
                <a:effectLst>
                  <a:reflection blurRad="12700" stA="28000" endPos="45000" dist="1003" dir="5400000" sy="-100000" algn="bl"/>
                </a:effectLst>
                <a:latin typeface="Calibri"/>
                <a:ea typeface="Calibri"/>
                <a:cs typeface="B Davat"/>
              </a:rPr>
              <a:t>،</a:t>
            </a:r>
            <a:r>
              <a:rPr lang="fa-IR" sz="2800" dirty="0">
                <a:ln w="12256" cap="flat" cmpd="dbl" algn="ctr">
                  <a:solidFill>
                    <a:srgbClr val="D02E29"/>
                  </a:solidFill>
                  <a:prstDash val="solid"/>
                  <a:miter lim="0"/>
                </a:ln>
                <a:solidFill>
                  <a:srgbClr val="0070C0"/>
                </a:solidFill>
                <a:effectLst>
                  <a:outerShdw blurRad="38100" dist="38100" dir="7020000" algn="tl">
                    <a:srgbClr val="000000">
                      <a:alpha val="35000"/>
                    </a:srgbClr>
                  </a:outerShdw>
                </a:effectLst>
                <a:latin typeface="Calibri"/>
                <a:ea typeface="Calibri"/>
                <a:cs typeface="B Davat"/>
              </a:rPr>
              <a:t> </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نجوم </a:t>
            </a:r>
            <a:r>
              <a:rPr lang="fa-IR" sz="2800" dirty="0">
                <a:ln w="12256" cap="flat" cmpd="dbl" algn="ctr">
                  <a:solidFill>
                    <a:srgbClr val="D02E29"/>
                  </a:solidFill>
                  <a:prstDash val="solid"/>
                  <a:miter lim="0"/>
                </a:ln>
                <a:gradFill>
                  <a:gsLst>
                    <a:gs pos="10000">
                      <a:srgbClr val="FBF3F3"/>
                    </a:gs>
                    <a:gs pos="60000">
                      <a:srgbClr val="F3D8D8"/>
                    </a:gs>
                    <a:gs pos="100000">
                      <a:srgbClr val="E38C8A"/>
                    </a:gs>
                  </a:gsLst>
                  <a:lin ang="5400000" scaled="0"/>
                </a:gradFill>
                <a:effectLst>
                  <a:outerShdw blurRad="38100" dist="38100" dir="7020000" algn="tl">
                    <a:srgbClr val="000000">
                      <a:alpha val="35000"/>
                    </a:srgbClr>
                  </a:outerShdw>
                </a:effectLst>
                <a:latin typeface="Calibri"/>
                <a:ea typeface="Calibri"/>
                <a:cs typeface="B Davat"/>
              </a:rPr>
              <a:t> </a:t>
            </a:r>
            <a:r>
              <a:rPr lang="fa-IR" sz="2800" b="1" cap="all" dirty="0">
                <a:ln w="4496" cap="flat" cmpd="sng" algn="ctr">
                  <a:solidFill>
                    <a:srgbClr val="5C437A"/>
                  </a:solidFill>
                  <a:prstDash val="solid"/>
                  <a:round/>
                </a:ln>
                <a:solidFill>
                  <a:srgbClr val="0070C0"/>
                </a:solidFill>
                <a:effectLst>
                  <a:reflection blurRad="12700" stA="28000" endPos="45000" dist="1003" dir="5400000" sy="-100000" algn="bl"/>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ریاضیات و فلسفه تبحُّر داشته است</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بیشتر شهرت وی به دفاع علمی او از نظریه کوپرنیک است</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او اولین کسی بود که از تلسکوپ استفاده کرد</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endParaRPr lang="en-US" dirty="0"/>
          </a:p>
        </p:txBody>
      </p:sp>
      <p:pic>
        <p:nvPicPr>
          <p:cNvPr id="4" name="Picture 3" descr="C:\Users\Tolo\Desktop\کیهان\۲۰۲۰۱۱۳۰_۱۸۱۱۰۳.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6629400" cy="4267200"/>
          </a:xfrm>
          <a:prstGeom prst="rect">
            <a:avLst/>
          </a:prstGeom>
          <a:noFill/>
          <a:ln>
            <a:noFill/>
          </a:ln>
        </p:spPr>
      </p:pic>
    </p:spTree>
    <p:extLst>
      <p:ext uri="{BB962C8B-B14F-4D97-AF65-F5344CB8AC3E}">
        <p14:creationId xmlns:p14="http://schemas.microsoft.com/office/powerpoint/2010/main" val="3480813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lnSpcReduction="10000"/>
          </a:bodyPr>
          <a:lstStyle/>
          <a:p>
            <a:pPr marL="0" marR="0" indent="0" algn="r" rtl="1">
              <a:lnSpc>
                <a:spcPct val="115000"/>
              </a:lnSpc>
              <a:spcBef>
                <a:spcPts val="0"/>
              </a:spcBef>
              <a:spcAft>
                <a:spcPts val="1000"/>
              </a:spcAft>
              <a:buNone/>
              <a:tabLst>
                <a:tab pos="1438275" algn="l"/>
              </a:tabLst>
            </a:pPr>
            <a:r>
              <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 ادوین </a:t>
            </a: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هابل</a:t>
            </a:r>
            <a:r>
              <a:rPr lang="en-US"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a:t>
            </a: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 </a:t>
            </a: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r>
              <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       </a:t>
            </a:r>
          </a:p>
          <a:p>
            <a:pPr marL="0" marR="0" indent="0" algn="r" rtl="1">
              <a:lnSpc>
                <a:spcPct val="115000"/>
              </a:lnSpc>
              <a:spcBef>
                <a:spcPts val="0"/>
              </a:spcBef>
              <a:spcAft>
                <a:spcPts val="1000"/>
              </a:spcAft>
              <a:buNone/>
              <a:tabLst>
                <a:tab pos="1438275" algn="l"/>
              </a:tabLst>
            </a:pPr>
            <a:r>
              <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ادوین پاول </a:t>
            </a:r>
            <a:r>
              <a:rPr lang="fa-IR" sz="28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هابل</a:t>
            </a:r>
            <a:r>
              <a:rPr lang="fa-IR" sz="28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1889 </a:t>
            </a:r>
            <a:r>
              <a:rPr lang="fa-IR" sz="28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Times New Roman"/>
              </a:rPr>
              <a:t>–</a:t>
            </a:r>
            <a:r>
              <a:rPr lang="fa-IR" sz="28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 1953</a:t>
            </a:r>
            <a:r>
              <a:rPr lang="fa-IR" sz="28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 </a:t>
            </a:r>
            <a:r>
              <a:rPr lang="fa-IR" sz="28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اختر شناس آمریکایی کسی بود که ثابت کرد برخی سحابی های بیضی شکل که در آسمان دیده می شوند کهکشان هایی هستند که در فاصله بسیار دور از کهکشان ما قرار دارند</a:t>
            </a:r>
            <a:r>
              <a:rPr lang="fa-IR" sz="28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او همچنین این را هم ثابت کرد که گیتی در حال انبساط است</a:t>
            </a:r>
            <a:r>
              <a:rPr lang="fa-IR" sz="28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smtClean="0">
              <a:solidFill>
                <a:srgbClr val="FF0000"/>
              </a:solidFill>
              <a:latin typeface="Calibri"/>
              <a:ea typeface="Calibri"/>
              <a:cs typeface="Arial"/>
            </a:endParaRPr>
          </a:p>
          <a:p>
            <a:pPr marL="109728" indent="0">
              <a:buNone/>
            </a:pPr>
            <a:endParaRPr lang="en-US" dirty="0"/>
          </a:p>
        </p:txBody>
      </p:sp>
      <p:pic>
        <p:nvPicPr>
          <p:cNvPr id="4" name="Picture 3" descr="C:\Users\Tolo\Desktop\کیهان\۲۰۲۰۱۱۳۰_۱۸۰۸۱۲.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6296025" cy="3581400"/>
          </a:xfrm>
          <a:prstGeom prst="rect">
            <a:avLst/>
          </a:prstGeom>
          <a:noFill/>
          <a:ln>
            <a:noFill/>
          </a:ln>
        </p:spPr>
      </p:pic>
    </p:spTree>
    <p:extLst>
      <p:ext uri="{BB962C8B-B14F-4D97-AF65-F5344CB8AC3E}">
        <p14:creationId xmlns:p14="http://schemas.microsoft.com/office/powerpoint/2010/main" val="2980012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a:bodyPr>
          <a:lstStyle/>
          <a:p>
            <a:pPr marL="0" marR="0" indent="0" algn="r" rtl="1">
              <a:lnSpc>
                <a:spcPct val="115000"/>
              </a:lnSpc>
              <a:spcBef>
                <a:spcPts val="0"/>
              </a:spcBef>
              <a:spcAft>
                <a:spcPts val="1000"/>
              </a:spcAft>
              <a:buNone/>
            </a:pP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نیکلاس کوپرنیک</a:t>
            </a:r>
            <a:r>
              <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a:t>
            </a:r>
          </a:p>
          <a:p>
            <a:pPr marL="0" marR="0" indent="0" algn="r" rtl="1">
              <a:lnSpc>
                <a:spcPct val="115000"/>
              </a:lnSpc>
              <a:spcBef>
                <a:spcPts val="0"/>
              </a:spcBef>
              <a:spcAft>
                <a:spcPts val="1000"/>
              </a:spcAft>
              <a:buNone/>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pPr>
            <a:endParaRPr lang="en-US" sz="1400" dirty="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نیکلاس کوپرنیک </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1473</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 </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Times New Roman"/>
              </a:rPr>
              <a:t>–</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 </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1543</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 ستاره شناس  ریاضی دان و اقتصاد دان لهستانی بود که نظریه خورشید مرکز منظومه شمسی را گسترش داد و به صورت علمی در آورد</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effectLst/>
              <a:latin typeface="Calibri"/>
              <a:ea typeface="Calibri"/>
              <a:cs typeface="Arial"/>
            </a:endParaRPr>
          </a:p>
        </p:txBody>
      </p:sp>
      <p:pic>
        <p:nvPicPr>
          <p:cNvPr id="4" name="Picture 3" descr="C:\Users\Tolo\Desktop\کیهان\۲۰۲۰۱۱۳۰_۱۸۰۸۲۹.jpg"/>
          <p:cNvPicPr/>
          <p:nvPr/>
        </p:nvPicPr>
        <p:blipFill>
          <a:blip r:embed="rId2">
            <a:extLst>
              <a:ext uri="{28A0092B-C50C-407E-A947-70E740481C1C}">
                <a14:useLocalDpi xmlns:a14="http://schemas.microsoft.com/office/drawing/2010/main" val="0"/>
              </a:ext>
            </a:extLst>
          </a:blip>
          <a:srcRect/>
          <a:stretch>
            <a:fillRect/>
          </a:stretch>
        </p:blipFill>
        <p:spPr bwMode="auto">
          <a:xfrm>
            <a:off x="185596" y="990598"/>
            <a:ext cx="6248400" cy="4001135"/>
          </a:xfrm>
          <a:prstGeom prst="rect">
            <a:avLst/>
          </a:prstGeom>
          <a:noFill/>
          <a:ln>
            <a:noFill/>
          </a:ln>
        </p:spPr>
      </p:pic>
    </p:spTree>
    <p:extLst>
      <p:ext uri="{BB962C8B-B14F-4D97-AF65-F5344CB8AC3E}">
        <p14:creationId xmlns:p14="http://schemas.microsoft.com/office/powerpoint/2010/main" val="592184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rmAutofit/>
          </a:bodyPr>
          <a:lstStyle/>
          <a:p>
            <a:pPr marL="0" marR="0" indent="0" algn="r" rtl="1">
              <a:lnSpc>
                <a:spcPct val="115000"/>
              </a:lnSpc>
              <a:spcBef>
                <a:spcPts val="0"/>
              </a:spcBef>
              <a:spcAft>
                <a:spcPts val="1000"/>
              </a:spcAft>
              <a:buNone/>
              <a:tabLst>
                <a:tab pos="1438275" algn="l"/>
              </a:tabLst>
            </a:pPr>
            <a:r>
              <a:rPr lang="fa-IR" sz="4400" b="1" dirty="0">
                <a:ln w="5271" cap="flat" cmpd="sng" algn="ctr">
                  <a:solidFill>
                    <a:srgbClr val="4579B8"/>
                  </a:solidFill>
                  <a:prstDash val="solid"/>
                  <a:round/>
                </a:ln>
                <a:solidFill>
                  <a:srgbClr val="00B050"/>
                </a:solidFill>
                <a:latin typeface="Calibri"/>
                <a:ea typeface="Calibri"/>
                <a:cs typeface="B Davat"/>
              </a:rPr>
              <a:t>فصل3:ابزار ستاره شناسی</a:t>
            </a:r>
            <a:endParaRPr lang="en-US" sz="1400" dirty="0">
              <a:solidFill>
                <a:srgbClr val="00B05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تلسکوپ و مخترعش</a:t>
            </a: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SimHei"/>
                <a:ea typeface="SimHei"/>
                <a:cs typeface="B Davat"/>
              </a:rPr>
              <a:t>:</a:t>
            </a:r>
            <a:r>
              <a:rPr lang="fa-IR" sz="1400" dirty="0">
                <a:solidFill>
                  <a:srgbClr val="FF0000"/>
                </a:solidFill>
                <a:latin typeface="Calibri"/>
                <a:ea typeface="Times New Roman"/>
                <a:cs typeface="Times New Roman"/>
              </a:rPr>
              <a:t> </a:t>
            </a:r>
            <a:endParaRPr lang="fa-IR" sz="1400" dirty="0" smtClean="0">
              <a:solidFill>
                <a:srgbClr val="FF0000"/>
              </a:solidFill>
              <a:latin typeface="Calibri"/>
              <a:ea typeface="Times New Roman"/>
              <a:cs typeface="Times New Roman"/>
            </a:endParaRPr>
          </a:p>
          <a:p>
            <a:pPr marL="0" marR="0" indent="0" algn="r" rtl="1">
              <a:lnSpc>
                <a:spcPct val="115000"/>
              </a:lnSpc>
              <a:spcBef>
                <a:spcPts val="0"/>
              </a:spcBef>
              <a:spcAft>
                <a:spcPts val="1000"/>
              </a:spcAft>
              <a:buNone/>
              <a:tabLst>
                <a:tab pos="1438275" algn="l"/>
              </a:tabLst>
            </a:pP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4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en-US" sz="1400" dirty="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rPr>
              <a:t>تلسکوپ وسیله ای است برای دیدن اجرام آسمانی با استفاده از تابش الکترومغناطیسی بصورت واضح و دقیق</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SimHei"/>
                <a:ea typeface="SimHe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rPr>
              <a:t>تلسکوپ ها به دو گونه اُپتیکی و رادیویی تقسیم می شوند</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SimHei"/>
                <a:ea typeface="SimHe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rPr>
              <a:t>که اپتیکی به دو دسته انکساری و بازتابی تقسیم می شوند</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SimHei"/>
                <a:ea typeface="SimHei"/>
                <a:cs typeface="B Davat"/>
              </a:rPr>
              <a:t>.</a:t>
            </a:r>
            <a:endParaRPr lang="en-US" sz="2800" dirty="0">
              <a:solidFill>
                <a:srgbClr val="FF0000"/>
              </a:solidFill>
              <a:latin typeface="Calibri"/>
              <a:ea typeface="Calibri"/>
              <a:cs typeface="Arial"/>
            </a:endParaRPr>
          </a:p>
          <a:p>
            <a:endParaRPr lang="en-US" dirty="0"/>
          </a:p>
        </p:txBody>
      </p:sp>
      <p:pic>
        <p:nvPicPr>
          <p:cNvPr id="4" name="Picture 3" descr="C:\Users\Tolo\Desktop\کیهان\۲۰۲۰۱۱۳۰_۱۸۱۰۱۰.jp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2463"/>
            <a:ext cx="4267201" cy="3200400"/>
          </a:xfrm>
          <a:prstGeom prst="rect">
            <a:avLst/>
          </a:prstGeom>
          <a:noFill/>
          <a:ln>
            <a:noFill/>
          </a:ln>
        </p:spPr>
      </p:pic>
    </p:spTree>
    <p:extLst>
      <p:ext uri="{BB962C8B-B14F-4D97-AF65-F5344CB8AC3E}">
        <p14:creationId xmlns:p14="http://schemas.microsoft.com/office/powerpoint/2010/main" val="3662333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99" y="76200"/>
            <a:ext cx="8991601" cy="6705600"/>
          </a:xfrm>
        </p:spPr>
        <p:txBody>
          <a:bodyPr>
            <a:normAutofit/>
          </a:bodyPr>
          <a:lstStyle/>
          <a:p>
            <a:pPr marL="0" marR="0" indent="0" algn="r" rtl="1">
              <a:lnSpc>
                <a:spcPct val="115000"/>
              </a:lnSpc>
              <a:spcBef>
                <a:spcPts val="0"/>
              </a:spcBef>
              <a:spcAft>
                <a:spcPts val="1000"/>
              </a:spcAft>
              <a:buNone/>
              <a:tabLst>
                <a:tab pos="1438275" algn="l"/>
              </a:tabLst>
            </a:pPr>
            <a:endParaRPr lang="fa-IR" sz="32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endParaRPr>
          </a:p>
          <a:p>
            <a:pPr marL="0" marR="0" indent="0" algn="r" rtl="1">
              <a:lnSpc>
                <a:spcPct val="115000"/>
              </a:lnSpc>
              <a:spcBef>
                <a:spcPts val="0"/>
              </a:spcBef>
              <a:spcAft>
                <a:spcPts val="1000"/>
              </a:spcAft>
              <a:buNone/>
              <a:tabLst>
                <a:tab pos="1438275" algn="l"/>
              </a:tabLst>
            </a:pPr>
            <a:endParaRPr lang="fa-IR" sz="32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endParaRPr>
          </a:p>
          <a:p>
            <a:pPr marL="0" marR="0" indent="0" algn="r" rtl="1">
              <a:lnSpc>
                <a:spcPct val="115000"/>
              </a:lnSpc>
              <a:spcBef>
                <a:spcPts val="0"/>
              </a:spcBef>
              <a:spcAft>
                <a:spcPts val="1000"/>
              </a:spcAft>
              <a:buNone/>
              <a:tabLst>
                <a:tab pos="1438275" algn="l"/>
              </a:tabLst>
            </a:pPr>
            <a:r>
              <a:rPr lang="fa-IR" sz="28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rPr>
              <a:t>بعضی </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rPr>
              <a:t>از انسان ها فکر می کنند که گالیله مخترع تلسکوپ است اما اشتباه می کنند چون کسی دیگر آن را اختراع کرده است</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SimHei"/>
                <a:ea typeface="SimHe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rPr>
              <a:t>در سال 1608 عینک ساز  هلندی به نام هانس لیپریشی تلسکوپ را اختراع کرد</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SimHei"/>
                <a:ea typeface="SimHe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rPr>
              <a:t> وقتی که دو تن از فرزندان لیپریشی در مغازه مشغول به کار بودند متوجه شدند که با قرار دادن دو عدسی در یک خط مستقیم می توانند پرچم کلیسای محله شان را بزرگتر ببینند</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SimHei"/>
                <a:ea typeface="SimHe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rPr>
              <a:t>سپس هانس لیپریشی آن دو عدسی را داخل لوله قرار داد و به این ترتیب تلسکوپ اختراع شد</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SimHei"/>
                <a:ea typeface="SimHei"/>
                <a:cs typeface="B Davat"/>
              </a:rPr>
              <a:t>.</a:t>
            </a:r>
            <a:endParaRPr lang="en-US" sz="1200" dirty="0">
              <a:solidFill>
                <a:srgbClr val="FF0000"/>
              </a:solidFill>
              <a:latin typeface="Calibri"/>
              <a:ea typeface="Calibri"/>
              <a:cs typeface="Arial"/>
            </a:endParaRPr>
          </a:p>
          <a:p>
            <a:endParaRPr lang="en-US" dirty="0"/>
          </a:p>
        </p:txBody>
      </p:sp>
    </p:spTree>
    <p:extLst>
      <p:ext uri="{BB962C8B-B14F-4D97-AF65-F5344CB8AC3E}">
        <p14:creationId xmlns:p14="http://schemas.microsoft.com/office/powerpoint/2010/main" val="2975743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lstStyle/>
          <a:p>
            <a:pPr marL="0" marR="0" indent="0" algn="r" rtl="1">
              <a:lnSpc>
                <a:spcPct val="115000"/>
              </a:lnSpc>
              <a:spcBef>
                <a:spcPts val="0"/>
              </a:spcBef>
              <a:spcAft>
                <a:spcPts val="1000"/>
              </a:spcAft>
              <a:buNone/>
              <a:tabLst>
                <a:tab pos="1438275" algn="l"/>
              </a:tabLst>
            </a:pP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SimHei"/>
                <a:ea typeface="SimHei"/>
                <a:cs typeface="B Davat"/>
              </a:rPr>
              <a:t>ساعت نجومی:</a:t>
            </a:r>
            <a:r>
              <a:rPr lang="fa-IR" sz="1400" dirty="0">
                <a:solidFill>
                  <a:srgbClr val="FF0000"/>
                </a:solidFill>
                <a:latin typeface="Calibri"/>
                <a:ea typeface="Times New Roman"/>
                <a:cs typeface="Times New Roman"/>
              </a:rPr>
              <a:t> </a:t>
            </a:r>
            <a:endParaRPr lang="fa-IR" sz="1400" dirty="0" smtClean="0">
              <a:solidFill>
                <a:srgbClr val="FF0000"/>
              </a:solidFill>
              <a:latin typeface="Calibri"/>
              <a:ea typeface="Times New Roman"/>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en-US" sz="1200" dirty="0">
              <a:solidFill>
                <a:srgbClr val="FF0000"/>
              </a:solidFill>
              <a:latin typeface="Calibri"/>
              <a:ea typeface="Calibri"/>
              <a:cs typeface="Arial"/>
            </a:endParaRPr>
          </a:p>
          <a:p>
            <a:pPr marL="109728" indent="0" algn="r" rtl="1">
              <a:buNone/>
            </a:pP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rPr>
              <a:t>ساعت نجومی یک ساعت با مکانیسم های خاص و صفحات مدرج است که برای نشان دادن اطلاعات نجومی از جمله موقعیت های نسبی خورشید </a:t>
            </a:r>
            <a:r>
              <a:rPr lang="fa-IR" sz="2800" b="1" cap="all" dirty="0">
                <a:ln w="4496" cap="flat" cmpd="sng" algn="ctr">
                  <a:solidFill>
                    <a:srgbClr val="5C437A"/>
                  </a:solidFill>
                  <a:prstDash val="solid"/>
                  <a:round/>
                </a:ln>
                <a:solidFill>
                  <a:srgbClr val="0070C0"/>
                </a:solidFill>
                <a:effectLst>
                  <a:reflection blurRad="12700" stA="28000" endPos="45000" dist="1003" dir="5400000" sy="-100000" algn="bl"/>
                </a:effectLst>
                <a:latin typeface="SimHei"/>
                <a:ea typeface="SimHe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rPr>
              <a:t> ماه و صورت های فلکی و گاهی اوقات سیارات بزرگ استفتده می شود</a:t>
            </a:r>
            <a:r>
              <a:rPr lang="fa-IR" sz="28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SimHei"/>
                <a:ea typeface="SimHei"/>
                <a:cs typeface="B Davat"/>
              </a:rPr>
              <a:t>.</a:t>
            </a:r>
            <a:endParaRPr lang="en-US" dirty="0">
              <a:solidFill>
                <a:srgbClr val="FF0000"/>
              </a:solidFill>
            </a:endParaRPr>
          </a:p>
        </p:txBody>
      </p:sp>
      <p:pic>
        <p:nvPicPr>
          <p:cNvPr id="4" name="Picture 3" descr="C:\Users\Tolo\Desktop\کیهان\۲۰۲۰۱۱۳۰_۱۸۰۹۳۵.jpg"/>
          <p:cNvPicPr/>
          <p:nvPr/>
        </p:nvPicPr>
        <p:blipFill>
          <a:blip r:embed="rId3">
            <a:extLst>
              <a:ext uri="{28A0092B-C50C-407E-A947-70E740481C1C}">
                <a14:useLocalDpi xmlns:a14="http://schemas.microsoft.com/office/drawing/2010/main" val="0"/>
              </a:ext>
            </a:extLst>
          </a:blip>
          <a:srcRect/>
          <a:stretch>
            <a:fillRect/>
          </a:stretch>
        </p:blipFill>
        <p:spPr bwMode="auto">
          <a:xfrm>
            <a:off x="2895600" y="838200"/>
            <a:ext cx="6019800" cy="3988805"/>
          </a:xfrm>
          <a:prstGeom prst="rect">
            <a:avLst/>
          </a:prstGeom>
          <a:noFill/>
          <a:ln>
            <a:noFill/>
          </a:ln>
        </p:spPr>
      </p:pic>
    </p:spTree>
    <p:extLst>
      <p:ext uri="{BB962C8B-B14F-4D97-AF65-F5344CB8AC3E}">
        <p14:creationId xmlns:p14="http://schemas.microsoft.com/office/powerpoint/2010/main" val="119010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lstStyle/>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SimHei"/>
              <a:ea typeface="SimHei"/>
              <a:cs typeface="B Davat"/>
            </a:endParaRPr>
          </a:p>
          <a:p>
            <a:pPr marL="0" marR="0" indent="0" algn="r" rtl="1">
              <a:lnSpc>
                <a:spcPct val="115000"/>
              </a:lnSpc>
              <a:spcBef>
                <a:spcPts val="0"/>
              </a:spcBef>
              <a:spcAft>
                <a:spcPts val="1000"/>
              </a:spcAft>
              <a:buNone/>
              <a:tabLst>
                <a:tab pos="1438275" algn="l"/>
              </a:tabLst>
            </a:pPr>
            <a:r>
              <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SimHei"/>
                <a:ea typeface="SimHei"/>
                <a:cs typeface="B Davat"/>
              </a:rPr>
              <a:t>تراز </a:t>
            </a: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SimHei"/>
                <a:ea typeface="SimHei"/>
                <a:cs typeface="B Davat"/>
              </a:rPr>
              <a:t>ربعی:</a:t>
            </a:r>
            <a:r>
              <a:rPr lang="fa-IR" sz="3200" b="1" dirty="0">
                <a:solidFill>
                  <a:srgbClr val="FF0000"/>
                </a:solidFill>
                <a:latin typeface="SimHei"/>
                <a:ea typeface="SimHei"/>
                <a:cs typeface="B Davat"/>
              </a:rPr>
              <a:t> </a:t>
            </a:r>
            <a:r>
              <a:rPr lang="ar-SA" sz="3200" b="1" dirty="0">
                <a:solidFill>
                  <a:srgbClr val="FF0000"/>
                </a:solidFill>
                <a:latin typeface="SimHei"/>
                <a:ea typeface="SimHei"/>
                <a:cs typeface="B Davat"/>
              </a:rPr>
              <a:t>    </a:t>
            </a:r>
            <a:endParaRPr lang="fa-IR" sz="3200" b="1" dirty="0">
              <a:solidFill>
                <a:srgbClr val="FF0000"/>
              </a:solidFill>
              <a:latin typeface="SimHei"/>
              <a:ea typeface="SimHei"/>
              <a:cs typeface="B Davat"/>
            </a:endParaRPr>
          </a:p>
          <a:p>
            <a:pPr marL="0" marR="0" indent="0" algn="r" rtl="1">
              <a:lnSpc>
                <a:spcPct val="115000"/>
              </a:lnSpc>
              <a:spcBef>
                <a:spcPts val="0"/>
              </a:spcBef>
              <a:spcAft>
                <a:spcPts val="1000"/>
              </a:spcAft>
              <a:buNone/>
              <a:tabLst>
                <a:tab pos="1438275" algn="l"/>
              </a:tabLst>
            </a:pPr>
            <a:r>
              <a:rPr lang="ar-SA" sz="2800" b="1" dirty="0" smtClean="0">
                <a:latin typeface="SimHei"/>
                <a:ea typeface="SimHei"/>
                <a:cs typeface="B Davat"/>
              </a:rPr>
              <a:t> </a:t>
            </a:r>
            <a:r>
              <a:rPr lang="fa-IR" sz="2800" b="1" dirty="0">
                <a:ln w="12256" cap="flat" cmpd="dbl" algn="ctr">
                  <a:solidFill>
                    <a:srgbClr val="D02E29"/>
                  </a:solidFill>
                  <a:prstDash val="solid"/>
                  <a:miter lim="0"/>
                </a:ln>
                <a:gradFill>
                  <a:gsLst>
                    <a:gs pos="10000">
                      <a:srgbClr val="FBF3F3"/>
                    </a:gs>
                    <a:gs pos="60000">
                      <a:srgbClr val="F3D8D8"/>
                    </a:gs>
                    <a:gs pos="100000">
                      <a:srgbClr val="E38C8A"/>
                    </a:gs>
                  </a:gsLst>
                  <a:lin ang="5400000" scaled="0"/>
                </a:gradFill>
                <a:effectLst>
                  <a:outerShdw blurRad="38100" dist="38100" dir="7020000" algn="tl">
                    <a:srgbClr val="000000">
                      <a:alpha val="35000"/>
                    </a:srgbClr>
                  </a:outerShdw>
                </a:effectLst>
                <a:latin typeface="SimHei"/>
                <a:ea typeface="SimHei"/>
                <a:cs typeface="B Davat"/>
              </a:rPr>
              <a:t>ی</a:t>
            </a: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SimHei"/>
                <a:ea typeface="SimHei"/>
                <a:cs typeface="B Davat"/>
              </a:rPr>
              <a:t>کی از اولین ابزار های ستاره شناسی کوآدرانت یا تراز ربعی است.این وسیله صرفاً یک چهارم یک دایره است که لبه منحنی آن به 90 درجه تقسیم شده</a:t>
            </a:r>
            <a:r>
              <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SimHei"/>
                <a:ea typeface="SimHei"/>
                <a:cs typeface="B Davat"/>
              </a:rPr>
              <a:t>.</a:t>
            </a:r>
          </a:p>
          <a:p>
            <a:pPr marL="0" marR="0" indent="0" algn="r" rtl="1">
              <a:lnSpc>
                <a:spcPct val="115000"/>
              </a:lnSpc>
              <a:spcBef>
                <a:spcPts val="0"/>
              </a:spcBef>
              <a:spcAft>
                <a:spcPts val="1000"/>
              </a:spcAft>
              <a:buNone/>
              <a:tabLst>
                <a:tab pos="1438275" algn="l"/>
              </a:tabLst>
            </a:pPr>
            <a:endParaRPr lang="en-US" sz="1200" dirty="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3200" b="1" dirty="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B Davat"/>
              </a:rPr>
              <a:t> </a:t>
            </a: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بک استاف:</a:t>
            </a:r>
            <a:endParaRPr lang="en-US" sz="1400" dirty="0">
              <a:solidFill>
                <a:srgbClr val="FF0000"/>
              </a:solidFill>
              <a:latin typeface="Calibri"/>
              <a:ea typeface="Calibri"/>
              <a:cs typeface="Arial"/>
            </a:endParaRPr>
          </a:p>
          <a:p>
            <a:pPr marL="109728" indent="0" algn="r" rtl="1">
              <a:buNone/>
            </a:pPr>
            <a:r>
              <a:rPr lang="ar-SA"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بک استاف به دریانوردان کمک می کند بدون اینکه مستقیم به خورشید نگاه کنند </a:t>
            </a:r>
            <a:r>
              <a:rPr lang="ar-SA"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ارتفاع آن </a:t>
            </a:r>
            <a:r>
              <a:rPr lang="ar-SA"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را محاسبه </a:t>
            </a:r>
            <a:r>
              <a:rPr lang="ar-SA"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کنند</a:t>
            </a:r>
            <a:r>
              <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dirty="0">
              <a:solidFill>
                <a:srgbClr val="FF0000"/>
              </a:solidFill>
            </a:endParaRPr>
          </a:p>
        </p:txBody>
      </p:sp>
    </p:spTree>
    <p:extLst>
      <p:ext uri="{BB962C8B-B14F-4D97-AF65-F5344CB8AC3E}">
        <p14:creationId xmlns:p14="http://schemas.microsoft.com/office/powerpoint/2010/main" val="2678972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marR="0" indent="0" algn="ctr" rtl="1">
              <a:lnSpc>
                <a:spcPct val="115000"/>
              </a:lnSpc>
              <a:spcBef>
                <a:spcPts val="0"/>
              </a:spcBef>
              <a:spcAft>
                <a:spcPts val="1000"/>
              </a:spcAft>
              <a:buNone/>
            </a:pPr>
            <a:r>
              <a:rPr lang="fa-IR" sz="13800" b="1" cap="all" dirty="0" smtClean="0">
                <a:ln w="4496" cap="flat" cmpd="sng" algn="ctr">
                  <a:solidFill>
                    <a:srgbClr val="5C437A"/>
                  </a:solidFill>
                  <a:prstDash val="solid"/>
                  <a:round/>
                </a:ln>
                <a:solidFill>
                  <a:srgbClr val="FF0000"/>
                </a:solidFill>
                <a:effectLst>
                  <a:reflection blurRad="12700" stA="28000" endPos="45000" dist="1003" dir="5400000" sy="-100000" algn="bl"/>
                </a:effectLst>
                <a:latin typeface="Besmellah 2"/>
                <a:ea typeface="Calibri"/>
                <a:cs typeface="B Davat"/>
              </a:rPr>
              <a:t>کیهان</a:t>
            </a:r>
            <a:endParaRPr lang="en-US" sz="3600" dirty="0">
              <a:solidFill>
                <a:srgbClr val="FF0000"/>
              </a:solidFill>
              <a:ea typeface="Calibri"/>
              <a:cs typeface="Arial"/>
            </a:endParaRPr>
          </a:p>
          <a:p>
            <a:pPr marL="0" marR="0" indent="0" algn="ctr" rtl="1">
              <a:lnSpc>
                <a:spcPct val="115000"/>
              </a:lnSpc>
              <a:spcBef>
                <a:spcPts val="0"/>
              </a:spcBef>
              <a:spcAft>
                <a:spcPts val="1000"/>
              </a:spcAft>
              <a:buNone/>
            </a:pPr>
            <a:r>
              <a:rPr lang="fa-IR" sz="36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Besmellah 2"/>
                <a:ea typeface="Calibri"/>
                <a:cs typeface="B Davat"/>
              </a:rPr>
              <a:t>نویسنده:علی حیدری</a:t>
            </a:r>
            <a:endParaRPr lang="en-US" sz="900" dirty="0">
              <a:ea typeface="Calibri"/>
              <a:cs typeface="Arial"/>
            </a:endParaRPr>
          </a:p>
          <a:p>
            <a:pPr marL="0" marR="0" indent="0" algn="ctr" rtl="1">
              <a:lnSpc>
                <a:spcPct val="115000"/>
              </a:lnSpc>
              <a:spcBef>
                <a:spcPts val="0"/>
              </a:spcBef>
              <a:spcAft>
                <a:spcPts val="1000"/>
              </a:spcAft>
              <a:buNone/>
            </a:pPr>
            <a:r>
              <a:rPr lang="fa-IR" sz="36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Besmellah 2"/>
                <a:ea typeface="Calibri"/>
                <a:cs typeface="B Davat"/>
              </a:rPr>
              <a:t>پژوهشگر:علی حیدری</a:t>
            </a:r>
            <a:endParaRPr lang="en-US" sz="900" dirty="0">
              <a:ea typeface="Calibri"/>
              <a:cs typeface="Arial"/>
            </a:endParaRPr>
          </a:p>
          <a:p>
            <a:pPr marL="0" marR="0" indent="0" algn="ctr" rtl="1">
              <a:lnSpc>
                <a:spcPct val="115000"/>
              </a:lnSpc>
              <a:spcBef>
                <a:spcPts val="0"/>
              </a:spcBef>
              <a:spcAft>
                <a:spcPts val="1000"/>
              </a:spcAft>
              <a:buNone/>
            </a:pPr>
            <a:r>
              <a:rPr lang="fa-IR" sz="36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Besmellah 2"/>
                <a:ea typeface="Calibri"/>
                <a:cs typeface="B Davat"/>
              </a:rPr>
              <a:t>نام دبیر:جناب آقای زارعی</a:t>
            </a:r>
            <a:endParaRPr lang="en-US" sz="900" dirty="0">
              <a:ea typeface="Calibri"/>
              <a:cs typeface="Arial"/>
            </a:endParaRPr>
          </a:p>
          <a:p>
            <a:pPr marL="0" marR="0" indent="0" algn="ctr" rtl="1">
              <a:lnSpc>
                <a:spcPct val="115000"/>
              </a:lnSpc>
              <a:spcBef>
                <a:spcPts val="0"/>
              </a:spcBef>
              <a:spcAft>
                <a:spcPts val="1000"/>
              </a:spcAft>
              <a:buNone/>
            </a:pPr>
            <a:r>
              <a:rPr lang="fa-IR" sz="36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Besmellah 2"/>
                <a:ea typeface="Calibri"/>
                <a:cs typeface="B Davat"/>
              </a:rPr>
              <a:t>مدرسه علمی</a:t>
            </a:r>
            <a:endParaRPr lang="en-US" sz="900" dirty="0">
              <a:ea typeface="Calibri"/>
              <a:cs typeface="Arial"/>
            </a:endParaRPr>
          </a:p>
          <a:p>
            <a:pPr marL="0" marR="0" indent="0" algn="ctr" rtl="1">
              <a:lnSpc>
                <a:spcPct val="115000"/>
              </a:lnSpc>
              <a:spcBef>
                <a:spcPts val="0"/>
              </a:spcBef>
              <a:spcAft>
                <a:spcPts val="1000"/>
              </a:spcAft>
              <a:buNone/>
            </a:pPr>
            <a:r>
              <a:rPr lang="fa-IR" sz="36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Besmellah 2"/>
                <a:ea typeface="Calibri"/>
                <a:cs typeface="B Davat"/>
              </a:rPr>
              <a:t>پائیز1399</a:t>
            </a:r>
            <a:endParaRPr lang="en-US" sz="900" dirty="0">
              <a:ea typeface="Calibri"/>
              <a:cs typeface="Arial"/>
            </a:endParaRPr>
          </a:p>
          <a:p>
            <a:endParaRPr lang="en-US" sz="3600" dirty="0"/>
          </a:p>
        </p:txBody>
      </p:sp>
    </p:spTree>
    <p:extLst>
      <p:ext uri="{BB962C8B-B14F-4D97-AF65-F5344CB8AC3E}">
        <p14:creationId xmlns:p14="http://schemas.microsoft.com/office/powerpoint/2010/main" val="9505568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heel(1)">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2" dur="500"/>
                                        <p:tgtEl>
                                          <p:spTgt spid="3">
                                            <p:txEl>
                                              <p:pRg st="4" end="4"/>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rmAutofit lnSpcReduction="10000"/>
          </a:bodyPr>
          <a:lstStyle/>
          <a:p>
            <a:pPr marL="0" marR="0" indent="0" algn="r" rtl="1">
              <a:lnSpc>
                <a:spcPct val="115000"/>
              </a:lnSpc>
              <a:spcBef>
                <a:spcPts val="0"/>
              </a:spcBef>
              <a:spcAft>
                <a:spcPts val="1000"/>
              </a:spcAft>
              <a:buNone/>
              <a:tabLst>
                <a:tab pos="1438275" algn="l"/>
              </a:tabLst>
            </a:pPr>
            <a:r>
              <a:rPr lang="ar-SA"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اُسطرلاب:</a:t>
            </a:r>
            <a:r>
              <a:rPr lang="en-US" sz="3600" b="1" dirty="0">
                <a:latin typeface="Calibri"/>
                <a:ea typeface="Calibri"/>
                <a:cs typeface="B Davat"/>
              </a:rPr>
              <a:t> </a:t>
            </a:r>
            <a:r>
              <a:rPr lang="ar-SA" sz="3600" b="1" dirty="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B Davat"/>
              </a:rPr>
              <a:t> </a:t>
            </a:r>
            <a:endParaRPr lang="fa-IR" sz="3600" b="1" dirty="0" smtClean="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200" b="1" dirty="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200" b="1" dirty="0" smtClean="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200" b="1" dirty="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200" b="1" dirty="0" smtClean="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200" b="1" dirty="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r>
              <a:rPr lang="ar-SA" sz="3200" b="1" dirty="0" smtClean="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B Davat"/>
              </a:rPr>
              <a:t> </a:t>
            </a:r>
            <a:endParaRPr lang="fa-IR" sz="3200" b="1" dirty="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r>
              <a:rPr lang="ar-SA"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در </a:t>
            </a:r>
            <a:r>
              <a:rPr lang="ar-SA"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زمان قدیم اسطرلاب وسیله ای بسیار مفید بوده است.در  اسطرلاب </a:t>
            </a: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صفحات حکاکی شدۀ مختلف آن حالت کُرویت سماوات و افلاک را در دو بعد بازسازی می کرد</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همچنین اسطرلاب این امکان را می داد که عرض جغرافیایی خورشید و ستارگان و بعضی از محاسبات ریاضی را انجام دهند</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pPr marL="109728"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85800"/>
            <a:ext cx="5257800" cy="3810000"/>
          </a:xfrm>
          <a:prstGeom prst="rect">
            <a:avLst/>
          </a:prstGeom>
          <a:noFill/>
        </p:spPr>
      </p:pic>
    </p:spTree>
    <p:extLst>
      <p:ext uri="{BB962C8B-B14F-4D97-AF65-F5344CB8AC3E}">
        <p14:creationId xmlns:p14="http://schemas.microsoft.com/office/powerpoint/2010/main" val="726952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lstStyle/>
          <a:p>
            <a:pPr marL="0" marR="0" indent="0" algn="r" rtl="1">
              <a:lnSpc>
                <a:spcPct val="115000"/>
              </a:lnSpc>
              <a:spcBef>
                <a:spcPts val="0"/>
              </a:spcBef>
              <a:spcAft>
                <a:spcPts val="1000"/>
              </a:spcAft>
              <a:buNone/>
              <a:tabLst>
                <a:tab pos="1438275" algn="l"/>
              </a:tabLst>
            </a:pPr>
            <a:r>
              <a:rPr lang="ar-SA" sz="4400" b="1" dirty="0">
                <a:ln w="5271" cap="flat" cmpd="sng" algn="ctr">
                  <a:solidFill>
                    <a:srgbClr val="4579B8"/>
                  </a:solidFill>
                  <a:prstDash val="solid"/>
                  <a:round/>
                </a:ln>
                <a:solidFill>
                  <a:srgbClr val="00B050"/>
                </a:solidFill>
                <a:latin typeface="Calibri"/>
                <a:ea typeface="Calibri"/>
                <a:cs typeface="B Davat"/>
              </a:rPr>
              <a:t>فصل4:اجزای سازندۀ جهان</a:t>
            </a:r>
            <a:endParaRPr lang="en-US" sz="1400" dirty="0">
              <a:solidFill>
                <a:srgbClr val="00B05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ar-SA"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کوآزار ( </a:t>
            </a:r>
            <a:r>
              <a:rPr lang="ar-SA" sz="3600" b="1" dirty="0">
                <a:ln w="8890" cap="flat" cmpd="sng" algn="ctr">
                  <a:solidFill>
                    <a:srgbClr val="FFFFFF"/>
                  </a:solidFill>
                  <a:prstDash val="solid"/>
                  <a:miter lim="0"/>
                </a:ln>
                <a:solidFill>
                  <a:srgbClr val="7030A0"/>
                </a:solidFill>
                <a:effectLst>
                  <a:outerShdw blurRad="50800" algn="tl">
                    <a:srgbClr val="000000"/>
                  </a:outerShdw>
                </a:effectLst>
                <a:latin typeface="Calibri"/>
                <a:ea typeface="Calibri"/>
                <a:cs typeface="B Davat"/>
              </a:rPr>
              <a:t>شبه اختر</a:t>
            </a:r>
            <a:r>
              <a:rPr lang="ar-SA" sz="3600" b="1" dirty="0">
                <a:ln w="8890" cap="flat" cmpd="sng" algn="ctr">
                  <a:solidFill>
                    <a:srgbClr val="FFFFFF"/>
                  </a:solidFill>
                  <a:prstDash val="solid"/>
                  <a:miter lim="0"/>
                </a:ln>
                <a:solidFill>
                  <a:srgbClr val="0070C0"/>
                </a:solidFill>
                <a:effectLst>
                  <a:outerShdw blurRad="50800" algn="tl">
                    <a:srgbClr val="000000"/>
                  </a:outerShdw>
                </a:effectLst>
                <a:latin typeface="Calibri"/>
                <a:ea typeface="Calibri"/>
                <a:cs typeface="B Davat"/>
              </a:rPr>
              <a:t> </a:t>
            </a:r>
            <a:r>
              <a:rPr lang="ar-SA" sz="3600" b="1" cap="all" dirty="0">
                <a:ln w="4496" cap="flat" cmpd="sng" algn="ctr">
                  <a:solidFill>
                    <a:srgbClr val="5C437A"/>
                  </a:solidFill>
                  <a:prstDash val="solid"/>
                  <a:round/>
                </a:ln>
                <a:solidFill>
                  <a:srgbClr val="0070C0"/>
                </a:solidFill>
                <a:effectLst>
                  <a:reflection blurRad="12700" stA="28000" endPos="45000" dist="1003" dir="5400000" sy="-100000" algn="bl"/>
                </a:effectLst>
                <a:latin typeface="Calibri"/>
                <a:ea typeface="Calibri"/>
                <a:cs typeface="B Davat"/>
              </a:rPr>
              <a:t>،</a:t>
            </a:r>
            <a:r>
              <a:rPr lang="ar-SA" sz="3600" b="1" dirty="0">
                <a:ln w="8890" cap="flat" cmpd="sng" algn="ctr">
                  <a:solidFill>
                    <a:srgbClr val="FFFFFF"/>
                  </a:solidFill>
                  <a:prstDash val="solid"/>
                  <a:miter lim="0"/>
                </a:ln>
                <a:solidFill>
                  <a:srgbClr val="7030A0"/>
                </a:solidFill>
                <a:effectLst>
                  <a:outerShdw blurRad="50800" algn="tl">
                    <a:srgbClr val="000000"/>
                  </a:outerShdw>
                </a:effectLst>
                <a:latin typeface="Calibri"/>
                <a:ea typeface="Calibri"/>
                <a:cs typeface="B Davat"/>
              </a:rPr>
              <a:t>اَختَروَش</a:t>
            </a:r>
            <a:r>
              <a:rPr lang="ar-SA"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 ):</a:t>
            </a:r>
            <a:r>
              <a:rPr lang="ar-SA" sz="1400" dirty="0">
                <a:solidFill>
                  <a:srgbClr val="FF0000"/>
                </a:solidFill>
                <a:latin typeface="Calibri"/>
                <a:ea typeface="Times New Roman"/>
                <a:cs typeface="Times New Roman"/>
              </a:rPr>
              <a:t> </a:t>
            </a:r>
            <a:endParaRPr lang="fa-IR" sz="1400" dirty="0" smtClean="0">
              <a:solidFill>
                <a:srgbClr val="FF0000"/>
              </a:solidFill>
              <a:latin typeface="Calibri"/>
              <a:ea typeface="Times New Roman"/>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FF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en-US" sz="1200" dirty="0">
              <a:solidFill>
                <a:srgbClr val="FF0000"/>
              </a:solidFill>
              <a:latin typeface="Calibri"/>
              <a:ea typeface="Calibri"/>
              <a:cs typeface="Arial"/>
            </a:endParaRPr>
          </a:p>
          <a:p>
            <a:pPr marL="109728" indent="0" algn="r" rtl="1">
              <a:buNone/>
            </a:pPr>
            <a:r>
              <a:rPr lang="ar-SA"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کوآزار ها در واقع هسته های درونی یک کهکشان های فعالند</a:t>
            </a:r>
            <a:r>
              <a:rPr lang="ar-SA"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 </a:t>
            </a:r>
            <a:r>
              <a:rPr lang="ar-SA"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آن ها به اندازه ای نورانی هستند که بخش هایی از کهکشان که اطراف آن ها است کاملاً تحت تأثیر این نور بوده و تقریباً در تصاویر معمولی و عادی مشخص نیستند</a:t>
            </a:r>
            <a:r>
              <a:rPr lang="ar-SA"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 </a:t>
            </a:r>
            <a:endParaRPr lang="en-US" dirty="0">
              <a:solidFill>
                <a:srgbClr val="FF0000"/>
              </a:solidFill>
            </a:endParaRPr>
          </a:p>
        </p:txBody>
      </p:sp>
      <p:pic>
        <p:nvPicPr>
          <p:cNvPr id="4" name="Picture 3" descr="C:\Users\Tolo\Desktop\کیهان\۲۰۲۰۱۰۱۰_۱۱۴۹۲۶.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3224213"/>
          </a:xfrm>
          <a:prstGeom prst="rect">
            <a:avLst/>
          </a:prstGeom>
          <a:noFill/>
          <a:ln>
            <a:noFill/>
          </a:ln>
        </p:spPr>
      </p:pic>
    </p:spTree>
    <p:extLst>
      <p:ext uri="{BB962C8B-B14F-4D97-AF65-F5344CB8AC3E}">
        <p14:creationId xmlns:p14="http://schemas.microsoft.com/office/powerpoint/2010/main" val="3789001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rmAutofit/>
          </a:bodyPr>
          <a:lstStyle/>
          <a:p>
            <a:pPr marL="0" marR="0" indent="0" algn="r" rtl="1">
              <a:lnSpc>
                <a:spcPct val="115000"/>
              </a:lnSpc>
              <a:spcBef>
                <a:spcPts val="0"/>
              </a:spcBef>
              <a:spcAft>
                <a:spcPts val="1000"/>
              </a:spcAft>
              <a:buNone/>
              <a:tabLst>
                <a:tab pos="1438275" algn="l"/>
              </a:tabLst>
            </a:pPr>
            <a:r>
              <a:rPr lang="ar-SA"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کهکشان : </a:t>
            </a: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r>
              <a:rPr lang="ar-SA"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کهکشان </a:t>
            </a:r>
            <a:r>
              <a:rPr lang="ar-SA"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ها توده هایی از ستارگان است که یک کهکشان معمولی حدوداً دارای 100 میلیون ستاره و تقریباً 100 هزار سال نوری طول دارد</a:t>
            </a:r>
            <a:r>
              <a:rPr lang="ar-SA"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dirty="0"/>
          </a:p>
        </p:txBody>
      </p:sp>
      <p:pic>
        <p:nvPicPr>
          <p:cNvPr id="4" name="Picture 3" descr="C:\Users\Tolo\Desktop\کیهان\۲۰۲۰۱۰۱۰_۱۱۴۳۱۹.jpg"/>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399"/>
            <a:ext cx="8715375" cy="4238625"/>
          </a:xfrm>
          <a:prstGeom prst="rect">
            <a:avLst/>
          </a:prstGeom>
          <a:noFill/>
          <a:ln>
            <a:noFill/>
          </a:ln>
        </p:spPr>
      </p:pic>
    </p:spTree>
    <p:extLst>
      <p:ext uri="{BB962C8B-B14F-4D97-AF65-F5344CB8AC3E}">
        <p14:creationId xmlns:p14="http://schemas.microsoft.com/office/powerpoint/2010/main" val="2985425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lstStyle/>
          <a:p>
            <a:pPr marL="0" marR="0" indent="0" algn="ctr" rtl="1">
              <a:lnSpc>
                <a:spcPct val="115000"/>
              </a:lnSpc>
              <a:spcBef>
                <a:spcPts val="0"/>
              </a:spcBef>
              <a:spcAft>
                <a:spcPts val="1000"/>
              </a:spcAft>
              <a:buNone/>
              <a:tabLst>
                <a:tab pos="1438275" algn="l"/>
              </a:tabLst>
            </a:pPr>
            <a:endPar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endParaRPr>
          </a:p>
          <a:p>
            <a:pPr marL="0" marR="0" indent="0" algn="ctr" rtl="1">
              <a:lnSpc>
                <a:spcPct val="115000"/>
              </a:lnSpc>
              <a:spcBef>
                <a:spcPts val="0"/>
              </a:spcBef>
              <a:spcAft>
                <a:spcPts val="1000"/>
              </a:spcAft>
              <a:buNone/>
              <a:tabLst>
                <a:tab pos="1438275" algn="l"/>
              </a:tabLst>
            </a:pPr>
            <a:endPar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endParaRPr>
          </a:p>
          <a:p>
            <a:pPr marL="0" marR="0" indent="0" algn="ctr" rtl="1">
              <a:lnSpc>
                <a:spcPct val="115000"/>
              </a:lnSpc>
              <a:spcBef>
                <a:spcPts val="0"/>
              </a:spcBef>
              <a:spcAft>
                <a:spcPts val="1000"/>
              </a:spcAft>
              <a:buNone/>
              <a:tabLst>
                <a:tab pos="1438275" algn="l"/>
              </a:tabLst>
            </a:pPr>
            <a:r>
              <a:rPr lang="ar-SA"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کهکشان </a:t>
            </a:r>
            <a:r>
              <a:rPr lang="ar-SA"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ها از نظر شکل به سه دسته تقسیم می شوند</a:t>
            </a:r>
            <a:r>
              <a:rPr lang="ar-SA"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pPr marL="0" marR="0" lvl="0" indent="0" algn="ctr" rtl="1">
              <a:lnSpc>
                <a:spcPct val="115000"/>
              </a:lnSpc>
              <a:spcBef>
                <a:spcPts val="0"/>
              </a:spcBef>
              <a:spcAft>
                <a:spcPts val="1000"/>
              </a:spcAft>
              <a:buNone/>
              <a:tabLst>
                <a:tab pos="1438275" algn="l"/>
              </a:tabLst>
            </a:pPr>
            <a:r>
              <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1 . </a:t>
            </a:r>
            <a:r>
              <a:rPr lang="ar-SA"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کهکشان </a:t>
            </a:r>
            <a:r>
              <a:rPr lang="ar-SA"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های بیضوی </a:t>
            </a:r>
            <a:r>
              <a:rPr lang="ar-SA"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شکل</a:t>
            </a:r>
            <a:endParaRPr lang="fa-IR" sz="1200" dirty="0" smtClean="0">
              <a:solidFill>
                <a:srgbClr val="FFC000"/>
              </a:solidFill>
              <a:latin typeface="Calibri"/>
              <a:ea typeface="Calibri"/>
              <a:cs typeface="Arial"/>
            </a:endParaRPr>
          </a:p>
          <a:p>
            <a:pPr marL="0" marR="0" lvl="0" indent="0" algn="ctr">
              <a:lnSpc>
                <a:spcPct val="115000"/>
              </a:lnSpc>
              <a:spcBef>
                <a:spcPts val="0"/>
              </a:spcBef>
              <a:spcAft>
                <a:spcPts val="1000"/>
              </a:spcAft>
              <a:buNone/>
              <a:tabLst>
                <a:tab pos="1438275" algn="l"/>
              </a:tabLst>
            </a:pPr>
            <a:r>
              <a:rPr lang="ar-SA"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2 </a:t>
            </a:r>
            <a:r>
              <a:rPr lang="ar-SA"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ar-SA"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کهکشان های مارپیچی </a:t>
            </a:r>
            <a:r>
              <a:rPr lang="ar-SA"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       </a:t>
            </a:r>
            <a:r>
              <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 </a:t>
            </a:r>
            <a:endParaRPr lang="en-US" sz="1200" dirty="0">
              <a:solidFill>
                <a:srgbClr val="FFC000"/>
              </a:solidFill>
              <a:latin typeface="Calibri"/>
              <a:ea typeface="Calibri"/>
              <a:cs typeface="Arial"/>
            </a:endParaRPr>
          </a:p>
          <a:p>
            <a:pPr marL="0" marR="0" indent="0" algn="ctr" rtl="1">
              <a:lnSpc>
                <a:spcPct val="115000"/>
              </a:lnSpc>
              <a:spcBef>
                <a:spcPts val="0"/>
              </a:spcBef>
              <a:spcAft>
                <a:spcPts val="1000"/>
              </a:spcAft>
              <a:buNone/>
              <a:tabLst>
                <a:tab pos="1438275" algn="l"/>
              </a:tabLst>
            </a:pPr>
            <a:r>
              <a:rPr lang="ar-SA"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3.</a:t>
            </a:r>
            <a:r>
              <a:rPr lang="ar-SA"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کهکشان های مارپیچی بسته</a:t>
            </a:r>
            <a:endParaRPr lang="en-US" sz="1200" dirty="0">
              <a:solidFill>
                <a:srgbClr val="FFC000"/>
              </a:solidFill>
              <a:latin typeface="Calibri"/>
              <a:ea typeface="Calibri"/>
              <a:cs typeface="Arial"/>
            </a:endParaRPr>
          </a:p>
          <a:p>
            <a:pPr marL="0" marR="0" indent="0" algn="ctr" rtl="1">
              <a:lnSpc>
                <a:spcPct val="115000"/>
              </a:lnSpc>
              <a:spcBef>
                <a:spcPts val="0"/>
              </a:spcBef>
              <a:spcAft>
                <a:spcPts val="1000"/>
              </a:spcAft>
              <a:buNone/>
              <a:tabLst>
                <a:tab pos="1438275" algn="l"/>
              </a:tabLst>
            </a:pPr>
            <a:r>
              <a:rPr lang="ar-SA"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هر کدام از این نوع کهکشان ها به چند زیر گروه دیگر نیز تقسیم می شوند</a:t>
            </a:r>
            <a:r>
              <a:rPr lang="ar-SA"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endParaRPr lang="en-US" dirty="0"/>
          </a:p>
        </p:txBody>
      </p:sp>
    </p:spTree>
    <p:extLst>
      <p:ext uri="{BB962C8B-B14F-4D97-AF65-F5344CB8AC3E}">
        <p14:creationId xmlns:p14="http://schemas.microsoft.com/office/powerpoint/2010/main" val="1882537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rmAutofit/>
          </a:bodyPr>
          <a:lstStyle/>
          <a:p>
            <a:pPr marL="0" marR="0" indent="0" algn="r" rtl="1">
              <a:lnSpc>
                <a:spcPct val="115000"/>
              </a:lnSpc>
              <a:spcBef>
                <a:spcPts val="0"/>
              </a:spcBef>
              <a:spcAft>
                <a:spcPts val="1000"/>
              </a:spcAft>
              <a:buNone/>
              <a:tabLst>
                <a:tab pos="1438275" algn="l"/>
              </a:tabLst>
            </a:pPr>
            <a:r>
              <a:rPr lang="ar-SA"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سیاه چاله</a:t>
            </a:r>
            <a:r>
              <a:rPr lang="ar-SA"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a:t>
            </a: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en-US" sz="1400" dirty="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ناحیه ای میان فضا و زمان با گرانشی بسیار نیرومند است که هیچ چیز حتی ذرات و تابش های الکترو مغناطیسی مانند نور نمی تواند از میدان گرانش </a:t>
            </a:r>
            <a:r>
              <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قدرتمند </a:t>
            </a: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بگریزد</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endParaRPr lang="en-US" dirty="0"/>
          </a:p>
        </p:txBody>
      </p:sp>
      <p:pic>
        <p:nvPicPr>
          <p:cNvPr id="4" name="Picture 3" descr="C:\Users\Tolo\Desktop\کیهان\۲۰۲۰۱۱۳۰_۱۸۰۹۱۷.jpg"/>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658225" cy="4076700"/>
          </a:xfrm>
          <a:prstGeom prst="rect">
            <a:avLst/>
          </a:prstGeom>
          <a:noFill/>
          <a:ln>
            <a:noFill/>
          </a:ln>
        </p:spPr>
      </p:pic>
    </p:spTree>
    <p:extLst>
      <p:ext uri="{BB962C8B-B14F-4D97-AF65-F5344CB8AC3E}">
        <p14:creationId xmlns:p14="http://schemas.microsoft.com/office/powerpoint/2010/main" val="527273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rmAutofit/>
          </a:bodyPr>
          <a:lstStyle/>
          <a:p>
            <a:pPr marL="0" marR="0" indent="0" algn="r" rtl="1">
              <a:lnSpc>
                <a:spcPct val="115000"/>
              </a:lnSpc>
              <a:spcBef>
                <a:spcPts val="0"/>
              </a:spcBef>
              <a:spcAft>
                <a:spcPts val="1000"/>
              </a:spcAft>
              <a:buNone/>
              <a:tabLst>
                <a:tab pos="1438275" algn="l"/>
              </a:tabLst>
            </a:pP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سحابی(میغ واره</a:t>
            </a:r>
            <a:r>
              <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a:t>
            </a: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en-US" sz="1400" dirty="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به ابر هایی از گرد و غبار و پلاسما در فضاهای میان ستاره ای گفته می شود.در واقع سحابی ها محل تولد ستارگان است</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endParaRPr lang="en-US" dirty="0"/>
          </a:p>
        </p:txBody>
      </p:sp>
      <p:pic>
        <p:nvPicPr>
          <p:cNvPr id="4" name="Picture 3" descr="C:\Users\Tolo\Desktop\کیهان\۲۰۲۰۱۰۱۰_۱۲۰۶۴۱.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419600" cy="3275330"/>
          </a:xfrm>
          <a:prstGeom prst="rect">
            <a:avLst/>
          </a:prstGeom>
          <a:noFill/>
          <a:ln>
            <a:noFill/>
          </a:ln>
        </p:spPr>
      </p:pic>
      <p:pic>
        <p:nvPicPr>
          <p:cNvPr id="5" name="Picture 4" descr="C:\Users\Tolo\Desktop\کیهان\۲۰۲۰۱۰۰۶_۲۱۲۹۵۷.jpg"/>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7930"/>
            <a:ext cx="4267200" cy="3276600"/>
          </a:xfrm>
          <a:prstGeom prst="rect">
            <a:avLst/>
          </a:prstGeom>
          <a:noFill/>
          <a:ln>
            <a:noFill/>
          </a:ln>
        </p:spPr>
      </p:pic>
    </p:spTree>
    <p:extLst>
      <p:ext uri="{BB962C8B-B14F-4D97-AF65-F5344CB8AC3E}">
        <p14:creationId xmlns:p14="http://schemas.microsoft.com/office/powerpoint/2010/main" val="4128463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rmAutofit lnSpcReduction="10000"/>
          </a:bodyPr>
          <a:lstStyle/>
          <a:p>
            <a:pPr marL="0" marR="0" indent="0" algn="r" rtl="1">
              <a:lnSpc>
                <a:spcPct val="115000"/>
              </a:lnSpc>
              <a:spcBef>
                <a:spcPts val="0"/>
              </a:spcBef>
              <a:spcAft>
                <a:spcPts val="1000"/>
              </a:spcAft>
              <a:buNone/>
              <a:tabLst>
                <a:tab pos="1438275" algn="l"/>
              </a:tabLst>
            </a:pP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سیاره و ستاره</a:t>
            </a:r>
            <a:r>
              <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a:t>
            </a: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en-US" sz="1400" dirty="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سیاره یک جرم آسمانی است که در حرکتی مداری به دور یک ستاره یا بقایای ستاره ای می گردد و دارای شرایط زیر است</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pPr marL="0" indent="0" algn="r" rtl="1">
              <a:lnSpc>
                <a:spcPct val="115000"/>
              </a:lnSpc>
              <a:spcBef>
                <a:spcPts val="0"/>
              </a:spcBef>
              <a:spcAft>
                <a:spcPts val="1000"/>
              </a:spcAft>
              <a:buNone/>
              <a:tabLst>
                <a:tab pos="1438275" algn="l"/>
              </a:tabLst>
            </a:pPr>
            <a:r>
              <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1 . </a:t>
            </a:r>
            <a:r>
              <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جرم </a:t>
            </a: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آن اندازه ای هست که تحت تأثیر نیروی گرانش خود گرد شود</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pPr marL="0" indent="0" algn="r" rtl="1">
              <a:lnSpc>
                <a:spcPct val="115000"/>
              </a:lnSpc>
              <a:spcBef>
                <a:spcPts val="0"/>
              </a:spcBef>
              <a:spcAft>
                <a:spcPts val="1000"/>
              </a:spcAft>
              <a:buNone/>
              <a:tabLst>
                <a:tab pos="1438275" algn="l"/>
              </a:tabLst>
            </a:pPr>
            <a:r>
              <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2 . </a:t>
            </a:r>
            <a:r>
              <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جرم </a:t>
            </a: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آن آنقدر زیاد نیست که سبب همجوشی هسته ای شود</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pPr marL="0" indent="0" algn="r" rtl="1">
              <a:lnSpc>
                <a:spcPct val="115000"/>
              </a:lnSpc>
              <a:spcBef>
                <a:spcPts val="0"/>
              </a:spcBef>
              <a:spcAft>
                <a:spcPts val="1000"/>
              </a:spcAft>
              <a:buNone/>
              <a:tabLst>
                <a:tab pos="1438275" algn="l"/>
              </a:tabLst>
            </a:pPr>
            <a:r>
              <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3 . </a:t>
            </a:r>
            <a:r>
              <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همسایگی </a:t>
            </a: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خود را از سیارک ها پاکسازی کرده باشد</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pPr marL="0" indent="0" algn="r" rtl="1">
              <a:lnSpc>
                <a:spcPct val="115000"/>
              </a:lnSpc>
              <a:spcBef>
                <a:spcPts val="0"/>
              </a:spcBef>
              <a:spcAft>
                <a:spcPts val="1000"/>
              </a:spcAft>
              <a:buNone/>
              <a:tabLst>
                <a:tab pos="1438275" algn="l"/>
              </a:tabLst>
            </a:pPr>
            <a:r>
              <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 </a:t>
            </a:r>
            <a:r>
              <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4 . </a:t>
            </a:r>
            <a:r>
              <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می </a:t>
            </a: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تواند گازی یا سنگی باشد</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endParaRPr lang="en-US" dirty="0"/>
          </a:p>
        </p:txBody>
      </p:sp>
      <p:pic>
        <p:nvPicPr>
          <p:cNvPr id="6146" name="Picture 2" descr="C:\Users\Tolo\Desktop\کیهان\۲۰۲۰۱۲۲۲_۰۰۲۱۵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8299"/>
            <a:ext cx="3429000" cy="322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419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lstStyle/>
          <a:p>
            <a:pPr marL="0" marR="0" indent="0" algn="r" rtl="1">
              <a:lnSpc>
                <a:spcPct val="115000"/>
              </a:lnSpc>
              <a:spcBef>
                <a:spcPts val="0"/>
              </a:spcBef>
              <a:spcAft>
                <a:spcPts val="1000"/>
              </a:spcAft>
              <a:buNone/>
              <a:tabLst>
                <a:tab pos="1438275" algn="l"/>
              </a:tabLst>
            </a:pPr>
            <a:endPar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r>
              <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ستاره </a:t>
            </a: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یک جرم آسمانی بزرگ است که در اثر منابع انرژی داخلی خود  تابش ساطع می کند و دارای شرایط زیر است</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pPr marL="0" indent="0" algn="r" rtl="1">
              <a:lnSpc>
                <a:spcPct val="115000"/>
              </a:lnSpc>
              <a:spcBef>
                <a:spcPts val="0"/>
              </a:spcBef>
              <a:spcAft>
                <a:spcPts val="1000"/>
              </a:spcAft>
              <a:buNone/>
              <a:tabLst>
                <a:tab pos="1438275" algn="l"/>
              </a:tabLst>
            </a:pPr>
            <a:r>
              <a:rPr lang="fa-IR" sz="32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1 . </a:t>
            </a:r>
            <a:r>
              <a:rPr lang="fa-IR" sz="32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از جنس هیدروژن و هلیوم</a:t>
            </a:r>
            <a:endParaRPr lang="en-US" sz="1200" dirty="0" smtClean="0">
              <a:solidFill>
                <a:srgbClr val="FFC000"/>
              </a:solidFill>
              <a:latin typeface="Calibri"/>
              <a:ea typeface="Calibri"/>
              <a:cs typeface="Arial"/>
            </a:endParaRPr>
          </a:p>
          <a:p>
            <a:pPr marL="0" indent="0" algn="r" rtl="1">
              <a:lnSpc>
                <a:spcPct val="115000"/>
              </a:lnSpc>
              <a:spcBef>
                <a:spcPts val="0"/>
              </a:spcBef>
              <a:spcAft>
                <a:spcPts val="1000"/>
              </a:spcAft>
              <a:buNone/>
              <a:tabLst>
                <a:tab pos="1438275" algn="l"/>
              </a:tabLst>
            </a:pPr>
            <a:r>
              <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2 . </a:t>
            </a:r>
            <a:r>
              <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جرمی </a:t>
            </a: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کافی که می تواند همجوشی هسته ای را در هسته خود حفظ کند</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endParaRPr lang="en-US" dirty="0"/>
          </a:p>
        </p:txBody>
      </p:sp>
      <p:pic>
        <p:nvPicPr>
          <p:cNvPr id="5122" name="Picture 2" descr="C:\Users\Tolo\Desktop\کیهان\sta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
            <a:ext cx="3962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6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rmAutofit fontScale="92500" lnSpcReduction="20000"/>
          </a:bodyPr>
          <a:lstStyle/>
          <a:p>
            <a:pPr marL="0" marR="0" indent="0" algn="r" rtl="1">
              <a:lnSpc>
                <a:spcPct val="115000"/>
              </a:lnSpc>
              <a:spcBef>
                <a:spcPts val="0"/>
              </a:spcBef>
              <a:spcAft>
                <a:spcPts val="1000"/>
              </a:spcAft>
              <a:buNone/>
              <a:tabLst>
                <a:tab pos="1438275" algn="l"/>
              </a:tabLst>
            </a:pP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نوترینو</a:t>
            </a:r>
            <a:r>
              <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a:t>
            </a: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en-US" sz="1400" dirty="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نوترینو ها ذراتی ابتدایی با بار الکترونی خنثی و بدون وزن هستند که می توانند از میان دیواری چند صد کیلومتری از سرب عبور کنند</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این ذرات شبح مانند از میان قلب آتشین ستاره های قدرتمند و انفجار ابر نو اختر ها از ستارگان در حال مرگ زاده می شوند</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pPr marL="109728" indent="0">
              <a:buNone/>
            </a:pPr>
            <a:endParaRPr lang="en-US" dirty="0"/>
          </a:p>
        </p:txBody>
      </p:sp>
      <p:pic>
        <p:nvPicPr>
          <p:cNvPr id="4" name="Picture 3" descr="C:\Users\Tolo\Desktop\کیهان\۲۰۲۰۱۱۳۰_۱۹۴۹۱۸.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839200" cy="4510087"/>
          </a:xfrm>
          <a:prstGeom prst="rect">
            <a:avLst/>
          </a:prstGeom>
          <a:noFill/>
          <a:ln>
            <a:noFill/>
          </a:ln>
        </p:spPr>
      </p:pic>
    </p:spTree>
    <p:extLst>
      <p:ext uri="{BB962C8B-B14F-4D97-AF65-F5344CB8AC3E}">
        <p14:creationId xmlns:p14="http://schemas.microsoft.com/office/powerpoint/2010/main" val="1605174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rmAutofit fontScale="92500" lnSpcReduction="10000"/>
          </a:bodyPr>
          <a:lstStyle/>
          <a:p>
            <a:pPr marL="0" marR="0" indent="0" algn="r" rtl="1">
              <a:lnSpc>
                <a:spcPct val="115000"/>
              </a:lnSpc>
              <a:spcBef>
                <a:spcPts val="0"/>
              </a:spcBef>
              <a:spcAft>
                <a:spcPts val="1000"/>
              </a:spcAft>
              <a:buNone/>
              <a:tabLst>
                <a:tab pos="1438275" algn="l"/>
              </a:tabLst>
            </a:pP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تپ اختر</a:t>
            </a:r>
            <a:r>
              <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a:t>
            </a: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en-US" sz="1400" dirty="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ستاره هایی چرخان هستند که حجم کمی دارند و  چگالی بسیار زیاد.این ستاره ها با سرعت بسیار بالایی دوران می کنند و پالس های مداومی از انرژی تابشی به همراه خطوط میدان مغناطیسی قوی را از خود منتشر می کنند</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endParaRPr lang="en-US" dirty="0"/>
          </a:p>
        </p:txBody>
      </p:sp>
      <p:pic>
        <p:nvPicPr>
          <p:cNvPr id="4098" name="Picture 2" descr="C:\Users\Tolo\Desktop\کیهان\۲۰۲۰۱۲۲۲_۰۰۲۶۴۷.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30250"/>
            <a:ext cx="8610600" cy="422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948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marR="0" indent="0" algn="ctr" rtl="1">
              <a:lnSpc>
                <a:spcPct val="115000"/>
              </a:lnSpc>
              <a:spcBef>
                <a:spcPts val="0"/>
              </a:spcBef>
              <a:spcAft>
                <a:spcPts val="1000"/>
              </a:spcAft>
              <a:buNone/>
            </a:pPr>
            <a:r>
              <a:rPr lang="fa-IR" sz="4800" dirty="0" smtClean="0">
                <a:solidFill>
                  <a:srgbClr val="FFC000"/>
                </a:solidFill>
                <a:effectLst>
                  <a:outerShdw blurRad="60007" dist="310007" dir="7680000" sy="30000" kx="1300200" algn="ctr">
                    <a:srgbClr val="000000">
                      <a:alpha val="32000"/>
                    </a:srgbClr>
                  </a:outerShdw>
                </a:effectLst>
                <a:latin typeface="Besmellah 2"/>
                <a:ea typeface="Calibri"/>
                <a:cs typeface="B Davat"/>
              </a:rPr>
              <a:t>به نام خالق هستی</a:t>
            </a:r>
            <a:endParaRPr lang="en-US" sz="1100" dirty="0">
              <a:solidFill>
                <a:srgbClr val="FFC000"/>
              </a:solidFill>
              <a:ea typeface="Calibri"/>
              <a:cs typeface="Arial"/>
            </a:endParaRPr>
          </a:p>
          <a:p>
            <a:pPr marL="0" marR="0" indent="0" algn="r" rtl="1">
              <a:lnSpc>
                <a:spcPct val="115000"/>
              </a:lnSpc>
              <a:spcBef>
                <a:spcPts val="0"/>
              </a:spcBef>
              <a:spcAft>
                <a:spcPts val="1000"/>
              </a:spcAft>
              <a:buNone/>
            </a:pPr>
            <a:r>
              <a:rPr lang="fa-IR" sz="4800" dirty="0" smtClean="0">
                <a:solidFill>
                  <a:srgbClr val="7030A0"/>
                </a:solidFill>
                <a:effectLst/>
                <a:latin typeface="Besmellah 2"/>
                <a:ea typeface="Calibri"/>
                <a:cs typeface="B Davat"/>
              </a:rPr>
              <a:t>فهرست:</a:t>
            </a:r>
            <a:endParaRPr lang="en-US" sz="1100" dirty="0">
              <a:solidFill>
                <a:srgbClr val="7030A0"/>
              </a:solidFill>
              <a:ea typeface="Calibri"/>
              <a:cs typeface="Arial"/>
            </a:endParaRPr>
          </a:p>
          <a:p>
            <a:pPr marL="0" marR="0" indent="0" algn="r" rtl="1">
              <a:lnSpc>
                <a:spcPct val="115000"/>
              </a:lnSpc>
              <a:spcBef>
                <a:spcPts val="0"/>
              </a:spcBef>
              <a:spcAft>
                <a:spcPts val="1000"/>
              </a:spcAft>
              <a:buNone/>
            </a:pPr>
            <a:r>
              <a:rPr lang="fa-IR" dirty="0">
                <a:solidFill>
                  <a:schemeClr val="accent6">
                    <a:lumMod val="50000"/>
                  </a:schemeClr>
                </a:solidFill>
                <a:latin typeface="Besmellah 2"/>
                <a:ea typeface="Calibri"/>
                <a:cs typeface="B Davat"/>
              </a:rPr>
              <a:t>اهداف پژوهش</a:t>
            </a:r>
            <a:r>
              <a:rPr lang="fa-IR" dirty="0" smtClean="0">
                <a:solidFill>
                  <a:schemeClr val="accent6">
                    <a:lumMod val="50000"/>
                  </a:schemeClr>
                </a:solidFill>
                <a:latin typeface="Besmellah 2"/>
                <a:ea typeface="Calibri"/>
                <a:cs typeface="B Davat"/>
              </a:rPr>
              <a:t>.................................5</a:t>
            </a:r>
          </a:p>
          <a:p>
            <a:pPr marL="0" marR="0" indent="0" algn="r" rtl="1">
              <a:lnSpc>
                <a:spcPct val="115000"/>
              </a:lnSpc>
              <a:spcBef>
                <a:spcPts val="0"/>
              </a:spcBef>
              <a:spcAft>
                <a:spcPts val="1000"/>
              </a:spcAft>
              <a:buNone/>
            </a:pPr>
            <a:r>
              <a:rPr lang="fa-IR" dirty="0" smtClean="0">
                <a:solidFill>
                  <a:schemeClr val="accent6">
                    <a:lumMod val="50000"/>
                  </a:schemeClr>
                </a:solidFill>
                <a:ea typeface="Calibri"/>
                <a:cs typeface="B Davat" pitchFamily="2" charset="-78"/>
              </a:rPr>
              <a:t>سوالات........................................5</a:t>
            </a:r>
          </a:p>
          <a:p>
            <a:pPr marL="0" marR="0" indent="0" algn="r" rtl="1">
              <a:lnSpc>
                <a:spcPct val="115000"/>
              </a:lnSpc>
              <a:spcBef>
                <a:spcPts val="0"/>
              </a:spcBef>
              <a:spcAft>
                <a:spcPts val="1000"/>
              </a:spcAft>
              <a:buNone/>
            </a:pPr>
            <a:r>
              <a:rPr lang="fa-IR" dirty="0" smtClean="0">
                <a:solidFill>
                  <a:schemeClr val="accent6">
                    <a:lumMod val="50000"/>
                  </a:schemeClr>
                </a:solidFill>
                <a:ea typeface="Calibri"/>
                <a:cs typeface="B Davat" pitchFamily="2" charset="-78"/>
              </a:rPr>
              <a:t>منابع  و ماخذ...................................6</a:t>
            </a:r>
            <a:endParaRPr lang="en-US" dirty="0">
              <a:solidFill>
                <a:schemeClr val="accent6">
                  <a:lumMod val="50000"/>
                </a:schemeClr>
              </a:solidFill>
              <a:ea typeface="Calibri"/>
              <a:cs typeface="B Davat" pitchFamily="2" charset="-78"/>
            </a:endParaRPr>
          </a:p>
          <a:p>
            <a:pPr marL="0" marR="0" indent="0" algn="r" rtl="1">
              <a:lnSpc>
                <a:spcPct val="115000"/>
              </a:lnSpc>
              <a:spcBef>
                <a:spcPts val="0"/>
              </a:spcBef>
              <a:spcAft>
                <a:spcPts val="1000"/>
              </a:spcAft>
              <a:buNone/>
            </a:pPr>
            <a:r>
              <a:rPr lang="fa-IR" dirty="0" smtClean="0">
                <a:solidFill>
                  <a:schemeClr val="accent6">
                    <a:lumMod val="50000"/>
                  </a:schemeClr>
                </a:solidFill>
                <a:latin typeface="Besmellah 2"/>
                <a:ea typeface="Calibri"/>
                <a:cs typeface="B Davat"/>
              </a:rPr>
              <a:t>ابزار </a:t>
            </a:r>
            <a:r>
              <a:rPr lang="fa-IR" dirty="0">
                <a:solidFill>
                  <a:schemeClr val="accent6">
                    <a:lumMod val="50000"/>
                  </a:schemeClr>
                </a:solidFill>
                <a:latin typeface="Besmellah 2"/>
                <a:ea typeface="Calibri"/>
                <a:cs typeface="B Davat"/>
              </a:rPr>
              <a:t>گردآوری اطلاعات</a:t>
            </a:r>
            <a:r>
              <a:rPr lang="fa-IR" dirty="0" smtClean="0">
                <a:solidFill>
                  <a:schemeClr val="accent6">
                    <a:lumMod val="50000"/>
                  </a:schemeClr>
                </a:solidFill>
                <a:latin typeface="Besmellah 2"/>
                <a:ea typeface="Calibri"/>
                <a:cs typeface="B Davat"/>
              </a:rPr>
              <a:t>......................6</a:t>
            </a:r>
            <a:endParaRPr lang="en-US" sz="1100" dirty="0">
              <a:solidFill>
                <a:schemeClr val="accent6">
                  <a:lumMod val="50000"/>
                </a:schemeClr>
              </a:solidFill>
              <a:ea typeface="Calibri"/>
              <a:cs typeface="Arial"/>
            </a:endParaRPr>
          </a:p>
          <a:p>
            <a:pPr marL="0" marR="0" indent="0" algn="r" rtl="1">
              <a:lnSpc>
                <a:spcPct val="115000"/>
              </a:lnSpc>
              <a:spcBef>
                <a:spcPts val="0"/>
              </a:spcBef>
              <a:spcAft>
                <a:spcPts val="1000"/>
              </a:spcAft>
              <a:buNone/>
            </a:pPr>
            <a:r>
              <a:rPr lang="fa-IR" dirty="0">
                <a:solidFill>
                  <a:schemeClr val="accent6">
                    <a:lumMod val="50000"/>
                  </a:schemeClr>
                </a:solidFill>
                <a:latin typeface="Besmellah 2"/>
                <a:ea typeface="Calibri"/>
                <a:cs typeface="B Davat"/>
              </a:rPr>
              <a:t>مقدمه</a:t>
            </a:r>
            <a:r>
              <a:rPr lang="fa-IR" dirty="0" smtClean="0">
                <a:solidFill>
                  <a:schemeClr val="accent6">
                    <a:lumMod val="50000"/>
                  </a:schemeClr>
                </a:solidFill>
                <a:latin typeface="Besmellah 2"/>
                <a:ea typeface="Calibri"/>
                <a:cs typeface="B Davat"/>
              </a:rPr>
              <a:t>..........................................7</a:t>
            </a:r>
            <a:endParaRPr lang="en-US" sz="1100" dirty="0">
              <a:solidFill>
                <a:schemeClr val="accent6">
                  <a:lumMod val="50000"/>
                </a:schemeClr>
              </a:solidFill>
              <a:ea typeface="Calibri"/>
              <a:cs typeface="Arial"/>
            </a:endParaRPr>
          </a:p>
          <a:p>
            <a:pPr marL="0" marR="0" indent="0" algn="r" rtl="1">
              <a:lnSpc>
                <a:spcPct val="115000"/>
              </a:lnSpc>
              <a:spcBef>
                <a:spcPts val="0"/>
              </a:spcBef>
              <a:spcAft>
                <a:spcPts val="1000"/>
              </a:spcAft>
              <a:buNone/>
              <a:tabLst>
                <a:tab pos="5857875" algn="l"/>
              </a:tabLst>
            </a:pPr>
            <a:r>
              <a:rPr lang="fa-IR" sz="3600" dirty="0" smtClean="0">
                <a:ln w="5271" cap="flat" cmpd="sng" algn="ctr">
                  <a:solidFill>
                    <a:srgbClr val="4579B8"/>
                  </a:solidFill>
                  <a:prstDash val="solid"/>
                  <a:round/>
                </a:ln>
                <a:solidFill>
                  <a:srgbClr val="00CC00"/>
                </a:solidFill>
                <a:effectLst/>
                <a:latin typeface="Besmellah 2"/>
                <a:ea typeface="Calibri"/>
                <a:cs typeface="B Davat"/>
              </a:rPr>
              <a:t>فصل1:جهان چگونه بوجود آمد......</a:t>
            </a:r>
            <a:r>
              <a:rPr lang="fa-IR" sz="3600" dirty="0">
                <a:ln w="5271" cap="flat" cmpd="sng" algn="ctr">
                  <a:solidFill>
                    <a:srgbClr val="4579B8"/>
                  </a:solidFill>
                  <a:prstDash val="solid"/>
                  <a:round/>
                </a:ln>
                <a:solidFill>
                  <a:srgbClr val="00CC00"/>
                </a:solidFill>
                <a:latin typeface="Besmellah 2"/>
                <a:ea typeface="Calibri"/>
                <a:cs typeface="B Davat"/>
              </a:rPr>
              <a:t>8</a:t>
            </a:r>
            <a:endParaRPr lang="fa-IR" sz="3600" dirty="0" smtClean="0">
              <a:ln w="5271" cap="flat" cmpd="sng" algn="ctr">
                <a:solidFill>
                  <a:srgbClr val="4579B8"/>
                </a:solidFill>
                <a:prstDash val="solid"/>
                <a:round/>
              </a:ln>
              <a:solidFill>
                <a:srgbClr val="00CC00"/>
              </a:solidFill>
              <a:effectLst/>
              <a:latin typeface="Besmellah 2"/>
              <a:ea typeface="Calibri"/>
              <a:cs typeface="B Davat"/>
            </a:endParaRPr>
          </a:p>
          <a:p>
            <a:pPr marL="0" marR="0" indent="0" algn="r" rtl="1">
              <a:lnSpc>
                <a:spcPct val="115000"/>
              </a:lnSpc>
              <a:spcBef>
                <a:spcPts val="0"/>
              </a:spcBef>
              <a:spcAft>
                <a:spcPts val="1000"/>
              </a:spcAft>
              <a:buNone/>
              <a:tabLst>
                <a:tab pos="5857875" algn="l"/>
              </a:tabLst>
            </a:pPr>
            <a:r>
              <a:rPr lang="fa-IR" dirty="0" smtClean="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latin typeface="Besmellah 2"/>
                <a:ea typeface="Calibri"/>
                <a:cs typeface="B Davat"/>
              </a:rPr>
              <a:t>	</a:t>
            </a:r>
            <a:r>
              <a:rPr lang="en-US" b="1" dirty="0" smtClean="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latin typeface="Besmellah 2"/>
                <a:ea typeface="Calibri"/>
                <a:cs typeface="B Davat"/>
              </a:rPr>
              <a:t> </a:t>
            </a:r>
          </a:p>
          <a:p>
            <a:pPr marL="0" marR="0" indent="0" algn="r" rtl="1">
              <a:lnSpc>
                <a:spcPct val="115000"/>
              </a:lnSpc>
              <a:spcBef>
                <a:spcPts val="0"/>
              </a:spcBef>
              <a:spcAft>
                <a:spcPts val="1000"/>
              </a:spcAft>
              <a:buNone/>
              <a:tabLst>
                <a:tab pos="5857875" algn="l"/>
              </a:tabLst>
            </a:pPr>
            <a:r>
              <a:rPr lang="en-US" b="1" dirty="0" smtClean="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latin typeface="Besmellah 2"/>
                <a:ea typeface="Calibri"/>
                <a:cs typeface="B Davat"/>
              </a:rPr>
              <a:t> </a:t>
            </a: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نظریه بیگ بنگ </a:t>
            </a:r>
            <a:r>
              <a:rPr lang="fa-IR" sz="1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Besmellah 2"/>
                <a:ea typeface="Calibri"/>
                <a:cs typeface="B Davat"/>
              </a:rPr>
              <a:t>،</a:t>
            </a:r>
            <a:r>
              <a:rPr lang="fa-IR" sz="1600" b="1" dirty="0" smtClean="0">
                <a:ln w="5271" cap="flat" cmpd="sng" algn="ctr">
                  <a:solidFill>
                    <a:srgbClr val="4579B8"/>
                  </a:solidFill>
                  <a:prstDash val="solid"/>
                  <a:round/>
                </a:ln>
                <a:solidFill>
                  <a:srgbClr val="EEECE1"/>
                </a:solidFill>
                <a:effectLst/>
                <a:latin typeface="Besmellah 2"/>
                <a:ea typeface="Calibri"/>
                <a:cs typeface="B Davat"/>
              </a:rPr>
              <a:t> </a:t>
            </a: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نهج البلاغه</a:t>
            </a:r>
            <a:endParaRPr lang="en-US" sz="1050" dirty="0" smtClean="0">
              <a:solidFill>
                <a:srgbClr val="FF0000"/>
              </a:solidFill>
              <a:ea typeface="Calibri"/>
              <a:cs typeface="Arial"/>
            </a:endParaRPr>
          </a:p>
          <a:p>
            <a:pPr marL="0" indent="0">
              <a:buNone/>
            </a:pPr>
            <a:endParaRPr lang="en-US" dirty="0"/>
          </a:p>
        </p:txBody>
      </p:sp>
      <p:sp>
        <p:nvSpPr>
          <p:cNvPr id="4" name="Double Bracket 3"/>
          <p:cNvSpPr/>
          <p:nvPr/>
        </p:nvSpPr>
        <p:spPr>
          <a:xfrm>
            <a:off x="6781800" y="5715000"/>
            <a:ext cx="2303106" cy="762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29896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80">
                                          <p:stCondLst>
                                            <p:cond delay="0"/>
                                          </p:stCondLst>
                                        </p:cTn>
                                        <p:tgtEl>
                                          <p:spTgt spid="3">
                                            <p:txEl>
                                              <p:pRg st="2" end="2"/>
                                            </p:txEl>
                                          </p:spTgt>
                                        </p:tgtEl>
                                      </p:cBhvr>
                                    </p:animEffect>
                                    <p:anim calcmode="lin" valueType="num">
                                      <p:cBhvr>
                                        <p:cTn id="2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2" end="2"/>
                                            </p:txEl>
                                          </p:spTgt>
                                        </p:tgtEl>
                                      </p:cBhvr>
                                      <p:to x="100000" y="60000"/>
                                    </p:animScale>
                                    <p:animScale>
                                      <p:cBhvr>
                                        <p:cTn id="35" dur="166" decel="50000">
                                          <p:stCondLst>
                                            <p:cond delay="676"/>
                                          </p:stCondLst>
                                        </p:cTn>
                                        <p:tgtEl>
                                          <p:spTgt spid="3">
                                            <p:txEl>
                                              <p:pRg st="2" end="2"/>
                                            </p:txEl>
                                          </p:spTgt>
                                        </p:tgtEl>
                                      </p:cBhvr>
                                      <p:to x="100000" y="100000"/>
                                    </p:animScale>
                                    <p:animScale>
                                      <p:cBhvr>
                                        <p:cTn id="36" dur="26">
                                          <p:stCondLst>
                                            <p:cond delay="1312"/>
                                          </p:stCondLst>
                                        </p:cTn>
                                        <p:tgtEl>
                                          <p:spTgt spid="3">
                                            <p:txEl>
                                              <p:pRg st="2" end="2"/>
                                            </p:txEl>
                                          </p:spTgt>
                                        </p:tgtEl>
                                      </p:cBhvr>
                                      <p:to x="100000" y="80000"/>
                                    </p:animScale>
                                    <p:animScale>
                                      <p:cBhvr>
                                        <p:cTn id="37" dur="166" decel="50000">
                                          <p:stCondLst>
                                            <p:cond delay="1338"/>
                                          </p:stCondLst>
                                        </p:cTn>
                                        <p:tgtEl>
                                          <p:spTgt spid="3">
                                            <p:txEl>
                                              <p:pRg st="2" end="2"/>
                                            </p:txEl>
                                          </p:spTgt>
                                        </p:tgtEl>
                                      </p:cBhvr>
                                      <p:to x="100000" y="100000"/>
                                    </p:animScale>
                                    <p:animScale>
                                      <p:cBhvr>
                                        <p:cTn id="38" dur="26">
                                          <p:stCondLst>
                                            <p:cond delay="1642"/>
                                          </p:stCondLst>
                                        </p:cTn>
                                        <p:tgtEl>
                                          <p:spTgt spid="3">
                                            <p:txEl>
                                              <p:pRg st="2" end="2"/>
                                            </p:txEl>
                                          </p:spTgt>
                                        </p:tgtEl>
                                      </p:cBhvr>
                                      <p:to x="100000" y="90000"/>
                                    </p:animScale>
                                    <p:animScale>
                                      <p:cBhvr>
                                        <p:cTn id="39" dur="166" decel="50000">
                                          <p:stCondLst>
                                            <p:cond delay="1668"/>
                                          </p:stCondLst>
                                        </p:cTn>
                                        <p:tgtEl>
                                          <p:spTgt spid="3">
                                            <p:txEl>
                                              <p:pRg st="2" end="2"/>
                                            </p:txEl>
                                          </p:spTgt>
                                        </p:tgtEl>
                                      </p:cBhvr>
                                      <p:to x="100000" y="100000"/>
                                    </p:animScale>
                                    <p:animScale>
                                      <p:cBhvr>
                                        <p:cTn id="40" dur="26">
                                          <p:stCondLst>
                                            <p:cond delay="1808"/>
                                          </p:stCondLst>
                                        </p:cTn>
                                        <p:tgtEl>
                                          <p:spTgt spid="3">
                                            <p:txEl>
                                              <p:pRg st="2" end="2"/>
                                            </p:txEl>
                                          </p:spTgt>
                                        </p:tgtEl>
                                      </p:cBhvr>
                                      <p:to x="100000" y="95000"/>
                                    </p:animScale>
                                    <p:animScale>
                                      <p:cBhvr>
                                        <p:cTn id="41" dur="166" decel="50000">
                                          <p:stCondLst>
                                            <p:cond delay="1834"/>
                                          </p:stCondLst>
                                        </p:cTn>
                                        <p:tgtEl>
                                          <p:spTgt spid="3">
                                            <p:txEl>
                                              <p:pRg st="2" end="2"/>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80">
                                          <p:stCondLst>
                                            <p:cond delay="0"/>
                                          </p:stCondLst>
                                        </p:cTn>
                                        <p:tgtEl>
                                          <p:spTgt spid="3">
                                            <p:txEl>
                                              <p:pRg st="3" end="3"/>
                                            </p:txEl>
                                          </p:spTgt>
                                        </p:tgtEl>
                                      </p:cBhvr>
                                    </p:animEffect>
                                    <p:anim calcmode="lin" valueType="num">
                                      <p:cBhvr>
                                        <p:cTn id="4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3" end="3"/>
                                            </p:txEl>
                                          </p:spTgt>
                                        </p:tgtEl>
                                      </p:cBhvr>
                                      <p:to x="100000" y="60000"/>
                                    </p:animScale>
                                    <p:animScale>
                                      <p:cBhvr>
                                        <p:cTn id="51" dur="166" decel="50000">
                                          <p:stCondLst>
                                            <p:cond delay="676"/>
                                          </p:stCondLst>
                                        </p:cTn>
                                        <p:tgtEl>
                                          <p:spTgt spid="3">
                                            <p:txEl>
                                              <p:pRg st="3" end="3"/>
                                            </p:txEl>
                                          </p:spTgt>
                                        </p:tgtEl>
                                      </p:cBhvr>
                                      <p:to x="100000" y="100000"/>
                                    </p:animScale>
                                    <p:animScale>
                                      <p:cBhvr>
                                        <p:cTn id="52" dur="26">
                                          <p:stCondLst>
                                            <p:cond delay="1312"/>
                                          </p:stCondLst>
                                        </p:cTn>
                                        <p:tgtEl>
                                          <p:spTgt spid="3">
                                            <p:txEl>
                                              <p:pRg st="3" end="3"/>
                                            </p:txEl>
                                          </p:spTgt>
                                        </p:tgtEl>
                                      </p:cBhvr>
                                      <p:to x="100000" y="80000"/>
                                    </p:animScale>
                                    <p:animScale>
                                      <p:cBhvr>
                                        <p:cTn id="53" dur="166" decel="50000">
                                          <p:stCondLst>
                                            <p:cond delay="1338"/>
                                          </p:stCondLst>
                                        </p:cTn>
                                        <p:tgtEl>
                                          <p:spTgt spid="3">
                                            <p:txEl>
                                              <p:pRg st="3" end="3"/>
                                            </p:txEl>
                                          </p:spTgt>
                                        </p:tgtEl>
                                      </p:cBhvr>
                                      <p:to x="100000" y="100000"/>
                                    </p:animScale>
                                    <p:animScale>
                                      <p:cBhvr>
                                        <p:cTn id="54" dur="26">
                                          <p:stCondLst>
                                            <p:cond delay="1642"/>
                                          </p:stCondLst>
                                        </p:cTn>
                                        <p:tgtEl>
                                          <p:spTgt spid="3">
                                            <p:txEl>
                                              <p:pRg st="3" end="3"/>
                                            </p:txEl>
                                          </p:spTgt>
                                        </p:tgtEl>
                                      </p:cBhvr>
                                      <p:to x="100000" y="90000"/>
                                    </p:animScale>
                                    <p:animScale>
                                      <p:cBhvr>
                                        <p:cTn id="55" dur="166" decel="50000">
                                          <p:stCondLst>
                                            <p:cond delay="1668"/>
                                          </p:stCondLst>
                                        </p:cTn>
                                        <p:tgtEl>
                                          <p:spTgt spid="3">
                                            <p:txEl>
                                              <p:pRg st="3" end="3"/>
                                            </p:txEl>
                                          </p:spTgt>
                                        </p:tgtEl>
                                      </p:cBhvr>
                                      <p:to x="100000" y="100000"/>
                                    </p:animScale>
                                    <p:animScale>
                                      <p:cBhvr>
                                        <p:cTn id="56" dur="26">
                                          <p:stCondLst>
                                            <p:cond delay="1808"/>
                                          </p:stCondLst>
                                        </p:cTn>
                                        <p:tgtEl>
                                          <p:spTgt spid="3">
                                            <p:txEl>
                                              <p:pRg st="3" end="3"/>
                                            </p:txEl>
                                          </p:spTgt>
                                        </p:tgtEl>
                                      </p:cBhvr>
                                      <p:to x="100000" y="95000"/>
                                    </p:animScale>
                                    <p:animScale>
                                      <p:cBhvr>
                                        <p:cTn id="57" dur="166" decel="50000">
                                          <p:stCondLst>
                                            <p:cond delay="1834"/>
                                          </p:stCondLst>
                                        </p:cTn>
                                        <p:tgtEl>
                                          <p:spTgt spid="3">
                                            <p:txEl>
                                              <p:pRg st="3" end="3"/>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down)">
                                      <p:cBhvr>
                                        <p:cTn id="60" dur="580">
                                          <p:stCondLst>
                                            <p:cond delay="0"/>
                                          </p:stCondLst>
                                        </p:cTn>
                                        <p:tgtEl>
                                          <p:spTgt spid="3">
                                            <p:txEl>
                                              <p:pRg st="4" end="4"/>
                                            </p:txEl>
                                          </p:spTgt>
                                        </p:tgtEl>
                                      </p:cBhvr>
                                    </p:animEffect>
                                    <p:anim calcmode="lin" valueType="num">
                                      <p:cBhvr>
                                        <p:cTn id="6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4" end="4"/>
                                            </p:txEl>
                                          </p:spTgt>
                                        </p:tgtEl>
                                      </p:cBhvr>
                                      <p:to x="100000" y="60000"/>
                                    </p:animScale>
                                    <p:animScale>
                                      <p:cBhvr>
                                        <p:cTn id="67" dur="166" decel="50000">
                                          <p:stCondLst>
                                            <p:cond delay="676"/>
                                          </p:stCondLst>
                                        </p:cTn>
                                        <p:tgtEl>
                                          <p:spTgt spid="3">
                                            <p:txEl>
                                              <p:pRg st="4" end="4"/>
                                            </p:txEl>
                                          </p:spTgt>
                                        </p:tgtEl>
                                      </p:cBhvr>
                                      <p:to x="100000" y="100000"/>
                                    </p:animScale>
                                    <p:animScale>
                                      <p:cBhvr>
                                        <p:cTn id="68" dur="26">
                                          <p:stCondLst>
                                            <p:cond delay="1312"/>
                                          </p:stCondLst>
                                        </p:cTn>
                                        <p:tgtEl>
                                          <p:spTgt spid="3">
                                            <p:txEl>
                                              <p:pRg st="4" end="4"/>
                                            </p:txEl>
                                          </p:spTgt>
                                        </p:tgtEl>
                                      </p:cBhvr>
                                      <p:to x="100000" y="80000"/>
                                    </p:animScale>
                                    <p:animScale>
                                      <p:cBhvr>
                                        <p:cTn id="69" dur="166" decel="50000">
                                          <p:stCondLst>
                                            <p:cond delay="1338"/>
                                          </p:stCondLst>
                                        </p:cTn>
                                        <p:tgtEl>
                                          <p:spTgt spid="3">
                                            <p:txEl>
                                              <p:pRg st="4" end="4"/>
                                            </p:txEl>
                                          </p:spTgt>
                                        </p:tgtEl>
                                      </p:cBhvr>
                                      <p:to x="100000" y="100000"/>
                                    </p:animScale>
                                    <p:animScale>
                                      <p:cBhvr>
                                        <p:cTn id="70" dur="26">
                                          <p:stCondLst>
                                            <p:cond delay="1642"/>
                                          </p:stCondLst>
                                        </p:cTn>
                                        <p:tgtEl>
                                          <p:spTgt spid="3">
                                            <p:txEl>
                                              <p:pRg st="4" end="4"/>
                                            </p:txEl>
                                          </p:spTgt>
                                        </p:tgtEl>
                                      </p:cBhvr>
                                      <p:to x="100000" y="90000"/>
                                    </p:animScale>
                                    <p:animScale>
                                      <p:cBhvr>
                                        <p:cTn id="71" dur="166" decel="50000">
                                          <p:stCondLst>
                                            <p:cond delay="1668"/>
                                          </p:stCondLst>
                                        </p:cTn>
                                        <p:tgtEl>
                                          <p:spTgt spid="3">
                                            <p:txEl>
                                              <p:pRg st="4" end="4"/>
                                            </p:txEl>
                                          </p:spTgt>
                                        </p:tgtEl>
                                      </p:cBhvr>
                                      <p:to x="100000" y="100000"/>
                                    </p:animScale>
                                    <p:animScale>
                                      <p:cBhvr>
                                        <p:cTn id="72" dur="26">
                                          <p:stCondLst>
                                            <p:cond delay="1808"/>
                                          </p:stCondLst>
                                        </p:cTn>
                                        <p:tgtEl>
                                          <p:spTgt spid="3">
                                            <p:txEl>
                                              <p:pRg st="4" end="4"/>
                                            </p:txEl>
                                          </p:spTgt>
                                        </p:tgtEl>
                                      </p:cBhvr>
                                      <p:to x="100000" y="95000"/>
                                    </p:animScale>
                                    <p:animScale>
                                      <p:cBhvr>
                                        <p:cTn id="73" dur="166" decel="50000">
                                          <p:stCondLst>
                                            <p:cond delay="1834"/>
                                          </p:stCondLst>
                                        </p:cTn>
                                        <p:tgtEl>
                                          <p:spTgt spid="3">
                                            <p:txEl>
                                              <p:pRg st="4" end="4"/>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Effect transition="in" filter="wipe(down)">
                                      <p:cBhvr>
                                        <p:cTn id="76" dur="580">
                                          <p:stCondLst>
                                            <p:cond delay="0"/>
                                          </p:stCondLst>
                                        </p:cTn>
                                        <p:tgtEl>
                                          <p:spTgt spid="3">
                                            <p:txEl>
                                              <p:pRg st="5" end="5"/>
                                            </p:txEl>
                                          </p:spTgt>
                                        </p:tgtEl>
                                      </p:cBhvr>
                                    </p:animEffect>
                                    <p:anim calcmode="lin" valueType="num">
                                      <p:cBhvr>
                                        <p:cTn id="7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5" end="5"/>
                                            </p:txEl>
                                          </p:spTgt>
                                        </p:tgtEl>
                                      </p:cBhvr>
                                      <p:to x="100000" y="60000"/>
                                    </p:animScale>
                                    <p:animScale>
                                      <p:cBhvr>
                                        <p:cTn id="83" dur="166" decel="50000">
                                          <p:stCondLst>
                                            <p:cond delay="676"/>
                                          </p:stCondLst>
                                        </p:cTn>
                                        <p:tgtEl>
                                          <p:spTgt spid="3">
                                            <p:txEl>
                                              <p:pRg st="5" end="5"/>
                                            </p:txEl>
                                          </p:spTgt>
                                        </p:tgtEl>
                                      </p:cBhvr>
                                      <p:to x="100000" y="100000"/>
                                    </p:animScale>
                                    <p:animScale>
                                      <p:cBhvr>
                                        <p:cTn id="84" dur="26">
                                          <p:stCondLst>
                                            <p:cond delay="1312"/>
                                          </p:stCondLst>
                                        </p:cTn>
                                        <p:tgtEl>
                                          <p:spTgt spid="3">
                                            <p:txEl>
                                              <p:pRg st="5" end="5"/>
                                            </p:txEl>
                                          </p:spTgt>
                                        </p:tgtEl>
                                      </p:cBhvr>
                                      <p:to x="100000" y="80000"/>
                                    </p:animScale>
                                    <p:animScale>
                                      <p:cBhvr>
                                        <p:cTn id="85" dur="166" decel="50000">
                                          <p:stCondLst>
                                            <p:cond delay="1338"/>
                                          </p:stCondLst>
                                        </p:cTn>
                                        <p:tgtEl>
                                          <p:spTgt spid="3">
                                            <p:txEl>
                                              <p:pRg st="5" end="5"/>
                                            </p:txEl>
                                          </p:spTgt>
                                        </p:tgtEl>
                                      </p:cBhvr>
                                      <p:to x="100000" y="100000"/>
                                    </p:animScale>
                                    <p:animScale>
                                      <p:cBhvr>
                                        <p:cTn id="86" dur="26">
                                          <p:stCondLst>
                                            <p:cond delay="1642"/>
                                          </p:stCondLst>
                                        </p:cTn>
                                        <p:tgtEl>
                                          <p:spTgt spid="3">
                                            <p:txEl>
                                              <p:pRg st="5" end="5"/>
                                            </p:txEl>
                                          </p:spTgt>
                                        </p:tgtEl>
                                      </p:cBhvr>
                                      <p:to x="100000" y="90000"/>
                                    </p:animScale>
                                    <p:animScale>
                                      <p:cBhvr>
                                        <p:cTn id="87" dur="166" decel="50000">
                                          <p:stCondLst>
                                            <p:cond delay="1668"/>
                                          </p:stCondLst>
                                        </p:cTn>
                                        <p:tgtEl>
                                          <p:spTgt spid="3">
                                            <p:txEl>
                                              <p:pRg st="5" end="5"/>
                                            </p:txEl>
                                          </p:spTgt>
                                        </p:tgtEl>
                                      </p:cBhvr>
                                      <p:to x="100000" y="100000"/>
                                    </p:animScale>
                                    <p:animScale>
                                      <p:cBhvr>
                                        <p:cTn id="88" dur="26">
                                          <p:stCondLst>
                                            <p:cond delay="1808"/>
                                          </p:stCondLst>
                                        </p:cTn>
                                        <p:tgtEl>
                                          <p:spTgt spid="3">
                                            <p:txEl>
                                              <p:pRg st="5" end="5"/>
                                            </p:txEl>
                                          </p:spTgt>
                                        </p:tgtEl>
                                      </p:cBhvr>
                                      <p:to x="100000" y="95000"/>
                                    </p:animScale>
                                    <p:animScale>
                                      <p:cBhvr>
                                        <p:cTn id="89" dur="166" decel="50000">
                                          <p:stCondLst>
                                            <p:cond delay="1834"/>
                                          </p:stCondLst>
                                        </p:cTn>
                                        <p:tgtEl>
                                          <p:spTgt spid="3">
                                            <p:txEl>
                                              <p:pRg st="5" end="5"/>
                                            </p:txEl>
                                          </p:spTgt>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Effect transition="in" filter="wipe(down)">
                                      <p:cBhvr>
                                        <p:cTn id="92" dur="580">
                                          <p:stCondLst>
                                            <p:cond delay="0"/>
                                          </p:stCondLst>
                                        </p:cTn>
                                        <p:tgtEl>
                                          <p:spTgt spid="3">
                                            <p:txEl>
                                              <p:pRg st="6" end="6"/>
                                            </p:txEl>
                                          </p:spTgt>
                                        </p:tgtEl>
                                      </p:cBhvr>
                                    </p:animEffect>
                                    <p:anim calcmode="lin" valueType="num">
                                      <p:cBhvr>
                                        <p:cTn id="9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6" end="6"/>
                                            </p:txEl>
                                          </p:spTgt>
                                        </p:tgtEl>
                                      </p:cBhvr>
                                      <p:to x="100000" y="60000"/>
                                    </p:animScale>
                                    <p:animScale>
                                      <p:cBhvr>
                                        <p:cTn id="99" dur="166" decel="50000">
                                          <p:stCondLst>
                                            <p:cond delay="676"/>
                                          </p:stCondLst>
                                        </p:cTn>
                                        <p:tgtEl>
                                          <p:spTgt spid="3">
                                            <p:txEl>
                                              <p:pRg st="6" end="6"/>
                                            </p:txEl>
                                          </p:spTgt>
                                        </p:tgtEl>
                                      </p:cBhvr>
                                      <p:to x="100000" y="100000"/>
                                    </p:animScale>
                                    <p:animScale>
                                      <p:cBhvr>
                                        <p:cTn id="100" dur="26">
                                          <p:stCondLst>
                                            <p:cond delay="1312"/>
                                          </p:stCondLst>
                                        </p:cTn>
                                        <p:tgtEl>
                                          <p:spTgt spid="3">
                                            <p:txEl>
                                              <p:pRg st="6" end="6"/>
                                            </p:txEl>
                                          </p:spTgt>
                                        </p:tgtEl>
                                      </p:cBhvr>
                                      <p:to x="100000" y="80000"/>
                                    </p:animScale>
                                    <p:animScale>
                                      <p:cBhvr>
                                        <p:cTn id="101" dur="166" decel="50000">
                                          <p:stCondLst>
                                            <p:cond delay="1338"/>
                                          </p:stCondLst>
                                        </p:cTn>
                                        <p:tgtEl>
                                          <p:spTgt spid="3">
                                            <p:txEl>
                                              <p:pRg st="6" end="6"/>
                                            </p:txEl>
                                          </p:spTgt>
                                        </p:tgtEl>
                                      </p:cBhvr>
                                      <p:to x="100000" y="100000"/>
                                    </p:animScale>
                                    <p:animScale>
                                      <p:cBhvr>
                                        <p:cTn id="102" dur="26">
                                          <p:stCondLst>
                                            <p:cond delay="1642"/>
                                          </p:stCondLst>
                                        </p:cTn>
                                        <p:tgtEl>
                                          <p:spTgt spid="3">
                                            <p:txEl>
                                              <p:pRg st="6" end="6"/>
                                            </p:txEl>
                                          </p:spTgt>
                                        </p:tgtEl>
                                      </p:cBhvr>
                                      <p:to x="100000" y="90000"/>
                                    </p:animScale>
                                    <p:animScale>
                                      <p:cBhvr>
                                        <p:cTn id="103" dur="166" decel="50000">
                                          <p:stCondLst>
                                            <p:cond delay="1668"/>
                                          </p:stCondLst>
                                        </p:cTn>
                                        <p:tgtEl>
                                          <p:spTgt spid="3">
                                            <p:txEl>
                                              <p:pRg st="6" end="6"/>
                                            </p:txEl>
                                          </p:spTgt>
                                        </p:tgtEl>
                                      </p:cBhvr>
                                      <p:to x="100000" y="100000"/>
                                    </p:animScale>
                                    <p:animScale>
                                      <p:cBhvr>
                                        <p:cTn id="104" dur="26">
                                          <p:stCondLst>
                                            <p:cond delay="1808"/>
                                          </p:stCondLst>
                                        </p:cTn>
                                        <p:tgtEl>
                                          <p:spTgt spid="3">
                                            <p:txEl>
                                              <p:pRg st="6" end="6"/>
                                            </p:txEl>
                                          </p:spTgt>
                                        </p:tgtEl>
                                      </p:cBhvr>
                                      <p:to x="100000" y="95000"/>
                                    </p:animScale>
                                    <p:animScale>
                                      <p:cBhvr>
                                        <p:cTn id="105" dur="166" decel="50000">
                                          <p:stCondLst>
                                            <p:cond delay="1834"/>
                                          </p:stCondLst>
                                        </p:cTn>
                                        <p:tgtEl>
                                          <p:spTgt spid="3">
                                            <p:txEl>
                                              <p:pRg st="6" end="6"/>
                                            </p:txEl>
                                          </p:spTgt>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1" presetClass="entr" presetSubtype="1" fill="hold" nodeType="clickEffect">
                                  <p:stCondLst>
                                    <p:cond delay="0"/>
                                  </p:stCondLst>
                                  <p:childTnLst>
                                    <p:set>
                                      <p:cBhvr>
                                        <p:cTn id="109" dur="1" fill="hold">
                                          <p:stCondLst>
                                            <p:cond delay="0"/>
                                          </p:stCondLst>
                                        </p:cTn>
                                        <p:tgtEl>
                                          <p:spTgt spid="3">
                                            <p:txEl>
                                              <p:pRg st="7" end="7"/>
                                            </p:txEl>
                                          </p:spTgt>
                                        </p:tgtEl>
                                        <p:attrNameLst>
                                          <p:attrName>style.visibility</p:attrName>
                                        </p:attrNameLst>
                                      </p:cBhvr>
                                      <p:to>
                                        <p:strVal val="visible"/>
                                      </p:to>
                                    </p:set>
                                    <p:animEffect transition="in" filter="wheel(1)">
                                      <p:cBhvr>
                                        <p:cTn id="110" dur="2000"/>
                                        <p:tgtEl>
                                          <p:spTgt spid="3">
                                            <p:txEl>
                                              <p:pRg st="7" end="7"/>
                                            </p:txEl>
                                          </p:spTgt>
                                        </p:tgtEl>
                                      </p:cBhvr>
                                    </p:animEffect>
                                  </p:childTnLst>
                                </p:cTn>
                              </p:par>
                              <p:par>
                                <p:cTn id="111" presetID="21" presetClass="entr" presetSubtype="1" fill="hold" nodeType="withEffect">
                                  <p:stCondLst>
                                    <p:cond delay="0"/>
                                  </p:stCondLst>
                                  <p:childTnLst>
                                    <p:set>
                                      <p:cBhvr>
                                        <p:cTn id="112" dur="1" fill="hold">
                                          <p:stCondLst>
                                            <p:cond delay="0"/>
                                          </p:stCondLst>
                                        </p:cTn>
                                        <p:tgtEl>
                                          <p:spTgt spid="3">
                                            <p:txEl>
                                              <p:pRg st="8" end="8"/>
                                            </p:txEl>
                                          </p:spTgt>
                                        </p:tgtEl>
                                        <p:attrNameLst>
                                          <p:attrName>style.visibility</p:attrName>
                                        </p:attrNameLst>
                                      </p:cBhvr>
                                      <p:to>
                                        <p:strVal val="visible"/>
                                      </p:to>
                                    </p:set>
                                    <p:animEffect transition="in" filter="wheel(1)">
                                      <p:cBhvr>
                                        <p:cTn id="113" dur="2000"/>
                                        <p:tgtEl>
                                          <p:spTgt spid="3">
                                            <p:txEl>
                                              <p:pRg st="8" end="8"/>
                                            </p:txEl>
                                          </p:spTgt>
                                        </p:tgtEl>
                                      </p:cBhvr>
                                    </p:animEffect>
                                  </p:childTnLst>
                                </p:cTn>
                              </p:par>
                              <p:par>
                                <p:cTn id="114" presetID="21" presetClass="entr" presetSubtype="1" fill="hold" nodeType="withEffect">
                                  <p:stCondLst>
                                    <p:cond delay="0"/>
                                  </p:stCondLst>
                                  <p:childTnLst>
                                    <p:set>
                                      <p:cBhvr>
                                        <p:cTn id="115" dur="1" fill="hold">
                                          <p:stCondLst>
                                            <p:cond delay="0"/>
                                          </p:stCondLst>
                                        </p:cTn>
                                        <p:tgtEl>
                                          <p:spTgt spid="3">
                                            <p:txEl>
                                              <p:pRg st="9" end="9"/>
                                            </p:txEl>
                                          </p:spTgt>
                                        </p:tgtEl>
                                        <p:attrNameLst>
                                          <p:attrName>style.visibility</p:attrName>
                                        </p:attrNameLst>
                                      </p:cBhvr>
                                      <p:to>
                                        <p:strVal val="visible"/>
                                      </p:to>
                                    </p:set>
                                    <p:animEffect transition="in" filter="wheel(1)">
                                      <p:cBhvr>
                                        <p:cTn id="11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rmAutofit lnSpcReduction="10000"/>
          </a:bodyPr>
          <a:lstStyle/>
          <a:p>
            <a:pPr marL="0" marR="0" indent="0" algn="r" rtl="1">
              <a:lnSpc>
                <a:spcPct val="115000"/>
              </a:lnSpc>
              <a:spcBef>
                <a:spcPts val="0"/>
              </a:spcBef>
              <a:spcAft>
                <a:spcPts val="1000"/>
              </a:spcAft>
              <a:buNone/>
              <a:tabLst>
                <a:tab pos="1438275" algn="l"/>
              </a:tabLst>
            </a:pPr>
            <a:r>
              <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نو اختر:</a:t>
            </a: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endParaRPr>
          </a:p>
          <a:p>
            <a:pPr marL="0" marR="0" indent="0" algn="r" rtl="1">
              <a:lnSpc>
                <a:spcPct val="115000"/>
              </a:lnSpc>
              <a:spcBef>
                <a:spcPts val="0"/>
              </a:spcBef>
              <a:spcAft>
                <a:spcPts val="1000"/>
              </a:spcAft>
              <a:buNone/>
              <a:tabLst>
                <a:tab pos="1438275" algn="l"/>
              </a:tabLst>
            </a:pPr>
            <a:r>
              <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یک نو اختر انفجار هسته ای عظیمی است که در یک کوتوله سفید روی می دهد</a:t>
            </a:r>
            <a:r>
              <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b="1" dirty="0" smtClean="0">
                <a:ln w="12256" cap="flat" cmpd="dbl" algn="ctr">
                  <a:solidFill>
                    <a:srgbClr val="D02E29"/>
                  </a:solidFill>
                  <a:prstDash val="solid"/>
                  <a:miter lim="0"/>
                </a:ln>
                <a:gradFill>
                  <a:gsLst>
                    <a:gs pos="10000">
                      <a:srgbClr val="FBF3F3"/>
                    </a:gs>
                    <a:gs pos="60000">
                      <a:srgbClr val="F3D8D8"/>
                    </a:gs>
                    <a:gs pos="100000">
                      <a:srgbClr val="E38C8A"/>
                    </a:gs>
                  </a:gsLst>
                  <a:lin ang="5400000" scaled="0"/>
                </a:gradFill>
                <a:effectLst>
                  <a:outerShdw blurRad="38100" dist="38100" dir="7020000" algn="tl">
                    <a:srgbClr val="000000">
                      <a:alpha val="35000"/>
                    </a:srgbClr>
                  </a:outerShdw>
                </a:effectLst>
                <a:latin typeface="Calibri"/>
                <a:ea typeface="Calibri"/>
                <a:cs typeface="B Davat"/>
              </a:rPr>
              <a:t> </a:t>
            </a:r>
            <a:r>
              <a:rPr lang="fa-IR" sz="2800" b="1"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این رویداد توسط افزایش هیدروژن در سطح ستاره رخ می دهد که همجوشی هسته ای را به شکل انفجاری مشتعل آغاز می نماید</a:t>
            </a:r>
            <a:r>
              <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smtClean="0">
              <a:solidFill>
                <a:srgbClr val="FF0000"/>
              </a:solidFill>
              <a:latin typeface="Calibri"/>
              <a:ea typeface="Calibri"/>
              <a:cs typeface="Arial"/>
            </a:endParaRPr>
          </a:p>
          <a:p>
            <a:endParaRPr lang="en-US" dirty="0"/>
          </a:p>
        </p:txBody>
      </p:sp>
      <p:pic>
        <p:nvPicPr>
          <p:cNvPr id="3074" name="Picture 2" descr="C:\Users\Tolo\Desktop\کیهان\V838_Mon_HST-800x500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44990"/>
            <a:ext cx="84582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2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rmAutofit/>
          </a:bodyPr>
          <a:lstStyle/>
          <a:p>
            <a:pPr marL="0" marR="0" indent="0" algn="r" rtl="1">
              <a:lnSpc>
                <a:spcPct val="115000"/>
              </a:lnSpc>
              <a:spcBef>
                <a:spcPts val="0"/>
              </a:spcBef>
              <a:spcAft>
                <a:spcPts val="1000"/>
              </a:spcAft>
              <a:buNone/>
              <a:tabLst>
                <a:tab pos="1438275" algn="l"/>
              </a:tabLst>
            </a:pPr>
            <a:r>
              <a:rPr lang="fa-IR" sz="39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ابر نواختر:</a:t>
            </a:r>
            <a:r>
              <a:rPr lang="fa-IR" sz="1500" dirty="0">
                <a:solidFill>
                  <a:srgbClr val="FF0000"/>
                </a:solidFill>
                <a:latin typeface="Calibri"/>
                <a:ea typeface="Times New Roman"/>
                <a:cs typeface="Times New Roman"/>
              </a:rPr>
              <a:t> </a:t>
            </a:r>
            <a:endParaRPr lang="fa-IR" sz="1500" dirty="0" smtClean="0">
              <a:solidFill>
                <a:srgbClr val="FF0000"/>
              </a:solidFill>
              <a:latin typeface="Calibri"/>
              <a:ea typeface="Times New Roman"/>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fa-IR" sz="1200" dirty="0" smtClean="0">
              <a:solidFill>
                <a:srgbClr val="000000"/>
              </a:solidFill>
              <a:latin typeface="Calibri"/>
              <a:ea typeface="Calibri"/>
              <a:cs typeface="Times New Roman"/>
            </a:endParaRPr>
          </a:p>
          <a:p>
            <a:pPr marL="0" marR="0" indent="0" algn="r" rtl="1">
              <a:lnSpc>
                <a:spcPct val="115000"/>
              </a:lnSpc>
              <a:spcBef>
                <a:spcPts val="0"/>
              </a:spcBef>
              <a:spcAft>
                <a:spcPts val="1000"/>
              </a:spcAft>
              <a:buNone/>
              <a:tabLst>
                <a:tab pos="1438275" algn="l"/>
              </a:tabLst>
            </a:pPr>
            <a:endParaRPr lang="en-US" sz="1300" dirty="0">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یک ابر نواختر زمانی رخ می دهد که یک ستارۀ در حال مرگ شروع به خاموش شدن می </a:t>
            </a:r>
            <a:r>
              <a:rPr lang="fa-IR" sz="28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کند </a:t>
            </a:r>
            <a:r>
              <a:rPr lang="fa-IR" sz="28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آن </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گاه به طور ناگهانی منفجر شده و مقدار بسیار زیادی نور تولید می کند و در پس خود </a:t>
            </a:r>
            <a:r>
              <a:rPr lang="fa-IR" sz="24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یک </a:t>
            </a:r>
            <a:r>
              <a:rPr lang="fa-IR" sz="24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هستۀ کوچک نوترونی به جای می گذارد</a:t>
            </a:r>
            <a:r>
              <a:rPr lang="fa-IR" sz="24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050" dirty="0">
              <a:solidFill>
                <a:srgbClr val="FF0000"/>
              </a:solidFill>
              <a:latin typeface="Calibri"/>
              <a:ea typeface="Calibri"/>
              <a:cs typeface="Arial"/>
            </a:endParaRPr>
          </a:p>
          <a:p>
            <a:endParaRPr lang="en-US" dirty="0"/>
          </a:p>
        </p:txBody>
      </p:sp>
      <p:pic>
        <p:nvPicPr>
          <p:cNvPr id="4" name="Picture 3" descr="C:\Users\Tolo\Desktop\کیهان\۲۰۲۰۱۰۱۲_۲۱۵۹۲۳.jpg"/>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39175" cy="3990975"/>
          </a:xfrm>
          <a:prstGeom prst="rect">
            <a:avLst/>
          </a:prstGeom>
          <a:noFill/>
          <a:ln>
            <a:noFill/>
          </a:ln>
        </p:spPr>
      </p:pic>
    </p:spTree>
    <p:extLst>
      <p:ext uri="{BB962C8B-B14F-4D97-AF65-F5344CB8AC3E}">
        <p14:creationId xmlns:p14="http://schemas.microsoft.com/office/powerpoint/2010/main" val="1168594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Autofit/>
          </a:bodyPr>
          <a:lstStyle/>
          <a:p>
            <a:pPr marL="0" marR="0" indent="0" algn="r" rtl="1">
              <a:lnSpc>
                <a:spcPct val="115000"/>
              </a:lnSpc>
              <a:spcBef>
                <a:spcPts val="0"/>
              </a:spcBef>
              <a:spcAft>
                <a:spcPts val="1000"/>
              </a:spcAft>
              <a:buNone/>
              <a:tabLst>
                <a:tab pos="1438275" algn="l"/>
              </a:tabLst>
            </a:pPr>
            <a:r>
              <a:rPr lang="fa-IR" sz="4400" b="1" dirty="0">
                <a:ln w="5271" cap="flat" cmpd="sng" algn="ctr">
                  <a:solidFill>
                    <a:srgbClr val="4579B8"/>
                  </a:solidFill>
                  <a:prstDash val="solid"/>
                  <a:round/>
                </a:ln>
                <a:solidFill>
                  <a:srgbClr val="00B050"/>
                </a:solidFill>
                <a:latin typeface="Calibri"/>
                <a:ea typeface="Calibri"/>
                <a:cs typeface="B Davat"/>
              </a:rPr>
              <a:t>آیا می </a:t>
            </a:r>
            <a:r>
              <a:rPr lang="fa-IR" sz="4400" b="1" dirty="0" smtClean="0">
                <a:ln w="5271" cap="flat" cmpd="sng" algn="ctr">
                  <a:solidFill>
                    <a:srgbClr val="4579B8"/>
                  </a:solidFill>
                  <a:prstDash val="solid"/>
                  <a:round/>
                </a:ln>
                <a:solidFill>
                  <a:srgbClr val="00B050"/>
                </a:solidFill>
                <a:latin typeface="Calibri"/>
                <a:ea typeface="Calibri"/>
                <a:cs typeface="B Davat"/>
              </a:rPr>
              <a:t>دانید؟</a:t>
            </a:r>
            <a:endParaRPr lang="en-US" sz="1400" dirty="0">
              <a:solidFill>
                <a:srgbClr val="00B050"/>
              </a:solidFill>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b="1" dirty="0">
                <a:ln w="5271" cap="flat" cmpd="sng" algn="ctr">
                  <a:solidFill>
                    <a:srgbClr val="002060"/>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a:ea typeface="Calibri"/>
                <a:cs typeface="B Davat"/>
              </a:rPr>
              <a:t>    </a:t>
            </a:r>
            <a:r>
              <a:rPr lang="fa-IR" sz="2800" b="1" dirty="0">
                <a:ln w="5271" cap="flat" cmpd="sng" algn="ctr">
                  <a:solidFill>
                    <a:srgbClr val="7F7F7F"/>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a:ea typeface="Calibri"/>
                <a:cs typeface="B Davat"/>
              </a:rPr>
              <a:t>  </a:t>
            </a:r>
            <a:endParaRPr lang="fa-IR" sz="2800" b="1" dirty="0" smtClean="0">
              <a:ln w="5271" cap="flat" cmpd="sng" algn="ctr">
                <a:solidFill>
                  <a:srgbClr val="7F7F7F"/>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2800" b="1" dirty="0">
              <a:ln w="5271" cap="flat" cmpd="sng" algn="ctr">
                <a:solidFill>
                  <a:srgbClr val="7F7F7F"/>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2800" b="1" dirty="0" smtClean="0">
              <a:ln w="5271" cap="flat" cmpd="sng" algn="ctr">
                <a:solidFill>
                  <a:srgbClr val="7F7F7F"/>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2800" b="1" dirty="0">
              <a:ln w="5271" cap="flat" cmpd="sng" algn="ctr">
                <a:solidFill>
                  <a:srgbClr val="7F7F7F"/>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2800" b="1" dirty="0">
              <a:ln w="5271" cap="flat" cmpd="sng" algn="ctr">
                <a:solidFill>
                  <a:srgbClr val="7F7F7F"/>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a:ea typeface="Calibri"/>
              <a:cs typeface="B Davat"/>
            </a:endParaRPr>
          </a:p>
          <a:p>
            <a:pPr marL="0" marR="0" indent="0" algn="r" rtl="1">
              <a:lnSpc>
                <a:spcPct val="115000"/>
              </a:lnSpc>
              <a:spcBef>
                <a:spcPts val="0"/>
              </a:spcBef>
              <a:spcAft>
                <a:spcPts val="1000"/>
              </a:spcAft>
              <a:buNone/>
              <a:tabLst>
                <a:tab pos="1438275" algn="l"/>
              </a:tabLst>
            </a:pPr>
            <a:endParaRPr lang="fa-IR" sz="2800" b="1" dirty="0" smtClean="0">
              <a:ln w="5271" cap="flat" cmpd="sng" algn="ctr">
                <a:solidFill>
                  <a:srgbClr val="7F7F7F"/>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a:ea typeface="Calibri"/>
              <a:cs typeface="B Davat"/>
            </a:endParaRPr>
          </a:p>
          <a:p>
            <a:pPr marL="0" marR="0" indent="0" algn="r" rtl="1">
              <a:lnSpc>
                <a:spcPct val="115000"/>
              </a:lnSpc>
              <a:spcBef>
                <a:spcPts val="0"/>
              </a:spcBef>
              <a:spcAft>
                <a:spcPts val="1000"/>
              </a:spcAft>
              <a:buNone/>
              <a:tabLst>
                <a:tab pos="1438275" algn="l"/>
              </a:tabLst>
            </a:pPr>
            <a:endParaRPr lang="en-US" sz="1200" dirty="0">
              <a:latin typeface="Calibri"/>
              <a:ea typeface="Calibri"/>
              <a:cs typeface="Arial"/>
            </a:endParaRPr>
          </a:p>
          <a:p>
            <a:pPr marL="457200" indent="-457200" algn="r" rtl="1">
              <a:lnSpc>
                <a:spcPct val="115000"/>
              </a:lnSpc>
              <a:spcBef>
                <a:spcPts val="0"/>
              </a:spcBef>
              <a:spcAft>
                <a:spcPts val="1000"/>
              </a:spcAft>
              <a:buFont typeface="Wingdings" pitchFamily="2" charset="2"/>
              <a:buChar char="v"/>
              <a:tabLst>
                <a:tab pos="1438275" algn="l"/>
              </a:tabLst>
            </a:pPr>
            <a:r>
              <a:rPr lang="fa-IR" sz="2800" b="1" dirty="0">
                <a:ln w="5271" cap="flat" cmpd="sng" algn="ctr">
                  <a:solidFill>
                    <a:srgbClr val="262626"/>
                  </a:solidFill>
                  <a:prstDash val="solid"/>
                  <a:round/>
                </a:ln>
                <a:solidFill>
                  <a:srgbClr val="FFC000"/>
                </a:solidFill>
                <a:latin typeface="Calibri"/>
                <a:ea typeface="Calibri"/>
                <a:cs typeface="B Davat"/>
              </a:rPr>
              <a:t>ستارگان ولف رایت ستارگان نادری اند که جزو بزرگترین و داغترین ستارگان شناخته شده اند </a:t>
            </a:r>
            <a:r>
              <a:rPr lang="fa-IR" sz="2800" b="1" dirty="0">
                <a:ln w="5271" cap="flat" cmpd="sng" algn="ctr">
                  <a:solidFill>
                    <a:srgbClr val="262626"/>
                  </a:solidFill>
                  <a:prstDash val="solid"/>
                  <a:round/>
                </a:ln>
                <a:solidFill>
                  <a:srgbClr val="FF0000"/>
                </a:solidFill>
                <a:latin typeface="Calibri"/>
                <a:ea typeface="Calibri"/>
                <a:cs typeface="B Davat"/>
              </a:rPr>
              <a:t>.</a:t>
            </a:r>
            <a:r>
              <a:rPr lang="fa-IR" sz="2800" b="1" dirty="0">
                <a:ln w="5271" cap="flat" cmpd="sng" algn="ctr">
                  <a:solidFill>
                    <a:srgbClr val="262626"/>
                  </a:solidFill>
                  <a:prstDash val="solid"/>
                  <a:round/>
                </a:ln>
                <a:solidFill>
                  <a:srgbClr val="FFC000"/>
                </a:solidFill>
                <a:latin typeface="Calibri"/>
                <a:ea typeface="Calibri"/>
                <a:cs typeface="B Davat"/>
              </a:rPr>
              <a:t>آن ها حداقل 25 برابر بزرگتر از </a:t>
            </a:r>
            <a:r>
              <a:rPr lang="fa-IR" sz="2800" b="1">
                <a:ln w="5271" cap="flat" cmpd="sng" algn="ctr">
                  <a:solidFill>
                    <a:srgbClr val="262626"/>
                  </a:solidFill>
                  <a:prstDash val="solid"/>
                  <a:round/>
                </a:ln>
                <a:solidFill>
                  <a:srgbClr val="FFC000"/>
                </a:solidFill>
                <a:latin typeface="Calibri"/>
                <a:ea typeface="Calibri"/>
                <a:cs typeface="B Davat"/>
              </a:rPr>
              <a:t>خورشید </a:t>
            </a:r>
            <a:r>
              <a:rPr lang="fa-IR" sz="2800" b="1" smtClean="0">
                <a:ln w="5271" cap="flat" cmpd="sng" algn="ctr">
                  <a:solidFill>
                    <a:srgbClr val="262626"/>
                  </a:solidFill>
                  <a:prstDash val="solid"/>
                  <a:round/>
                </a:ln>
                <a:solidFill>
                  <a:srgbClr val="FFC000"/>
                </a:solidFill>
                <a:latin typeface="Calibri"/>
                <a:ea typeface="Calibri"/>
                <a:cs typeface="B Davat"/>
              </a:rPr>
              <a:t>هستند </a:t>
            </a:r>
            <a:r>
              <a:rPr lang="fa-IR" sz="2800" b="1" dirty="0">
                <a:ln w="5271" cap="flat" cmpd="sng" algn="ctr">
                  <a:solidFill>
                    <a:srgbClr val="262626"/>
                  </a:solidFill>
                  <a:prstDash val="solid"/>
                  <a:round/>
                </a:ln>
                <a:solidFill>
                  <a:srgbClr val="FFC000"/>
                </a:solidFill>
                <a:latin typeface="Calibri"/>
                <a:ea typeface="Calibri"/>
                <a:cs typeface="B Davat"/>
              </a:rPr>
              <a:t>و دمای شان تا 100 هزار درجه سانتیگراد  </a:t>
            </a:r>
            <a:r>
              <a:rPr lang="fa-IR" sz="2800" b="1" dirty="0" smtClean="0">
                <a:ln w="5271" cap="flat" cmpd="sng" algn="ctr">
                  <a:solidFill>
                    <a:srgbClr val="262626"/>
                  </a:solidFill>
                  <a:prstDash val="solid"/>
                  <a:round/>
                </a:ln>
                <a:solidFill>
                  <a:srgbClr val="FFC000"/>
                </a:solidFill>
                <a:latin typeface="Calibri"/>
                <a:ea typeface="Calibri"/>
                <a:cs typeface="B Davat"/>
              </a:rPr>
              <a:t>نیز </a:t>
            </a:r>
            <a:r>
              <a:rPr lang="fa-IR" sz="2800" b="1" dirty="0">
                <a:ln w="5271" cap="flat" cmpd="sng" algn="ctr">
                  <a:solidFill>
                    <a:srgbClr val="262626"/>
                  </a:solidFill>
                  <a:prstDash val="solid"/>
                  <a:round/>
                </a:ln>
                <a:solidFill>
                  <a:srgbClr val="FFC000"/>
                </a:solidFill>
                <a:latin typeface="Calibri"/>
                <a:ea typeface="Calibri"/>
                <a:cs typeface="B Davat"/>
              </a:rPr>
              <a:t>می رسد</a:t>
            </a:r>
            <a:r>
              <a:rPr lang="fa-IR" sz="2800" b="1" dirty="0">
                <a:ln w="5271" cap="flat" cmpd="sng" algn="ctr">
                  <a:solidFill>
                    <a:srgbClr val="262626"/>
                  </a:solidFill>
                  <a:prstDash val="solid"/>
                  <a:round/>
                </a:ln>
                <a:solidFill>
                  <a:srgbClr val="FF0000"/>
                </a:solidFill>
                <a:latin typeface="Calibri"/>
                <a:ea typeface="Calibri"/>
                <a:cs typeface="B Davat"/>
              </a:rPr>
              <a:t>. </a:t>
            </a:r>
            <a:r>
              <a:rPr lang="fa-IR" sz="2800" b="1" dirty="0">
                <a:ln w="5271" cap="flat" cmpd="sng" algn="ctr">
                  <a:solidFill>
                    <a:srgbClr val="262626"/>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a:ea typeface="Calibri"/>
                <a:cs typeface="B Davat"/>
              </a:rPr>
              <a:t>  </a:t>
            </a:r>
            <a:endParaRPr lang="fa-IR" sz="2800" b="1" dirty="0" smtClean="0">
              <a:ln w="5271" cap="flat" cmpd="sng" algn="ctr">
                <a:solidFill>
                  <a:srgbClr val="262626"/>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a:ea typeface="Calibri"/>
              <a:cs typeface="B Davat"/>
            </a:endParaRPr>
          </a:p>
          <a:p>
            <a:pPr marL="0" marR="0" indent="0" algn="r" rtl="1">
              <a:lnSpc>
                <a:spcPct val="115000"/>
              </a:lnSpc>
              <a:spcBef>
                <a:spcPts val="0"/>
              </a:spcBef>
              <a:spcAft>
                <a:spcPts val="1000"/>
              </a:spcAft>
              <a:buNone/>
              <a:tabLst>
                <a:tab pos="1438275" algn="l"/>
              </a:tabLst>
            </a:pPr>
            <a:r>
              <a:rPr lang="fa-IR" sz="2800" b="1" dirty="0" smtClean="0">
                <a:ln w="5271" cap="flat" cmpd="sng" algn="ctr">
                  <a:solidFill>
                    <a:srgbClr val="262626"/>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a:ea typeface="Calibri"/>
                <a:cs typeface="B Davat"/>
              </a:rPr>
              <a:t> </a:t>
            </a:r>
          </a:p>
        </p:txBody>
      </p:sp>
      <p:pic>
        <p:nvPicPr>
          <p:cNvPr id="5" name="Picture 4" descr="C:\Users\Tolo\Desktop\کیهان\۲۰۲۰۱۱۳۰_۱۸۱۱۲۷.jpg"/>
          <p:cNvPicPr/>
          <p:nvPr/>
        </p:nvPicPr>
        <p:blipFill>
          <a:blip r:embed="rId3">
            <a:extLst>
              <a:ext uri="{28A0092B-C50C-407E-A947-70E740481C1C}">
                <a14:useLocalDpi xmlns:a14="http://schemas.microsoft.com/office/drawing/2010/main" val="0"/>
              </a:ext>
            </a:extLst>
          </a:blip>
          <a:srcRect/>
          <a:stretch>
            <a:fillRect/>
          </a:stretch>
        </p:blipFill>
        <p:spPr bwMode="auto">
          <a:xfrm>
            <a:off x="1909762" y="990600"/>
            <a:ext cx="7005638" cy="4005263"/>
          </a:xfrm>
          <a:prstGeom prst="rect">
            <a:avLst/>
          </a:prstGeom>
          <a:noFill/>
          <a:ln>
            <a:noFill/>
          </a:ln>
        </p:spPr>
      </p:pic>
    </p:spTree>
    <p:extLst>
      <p:ext uri="{BB962C8B-B14F-4D97-AF65-F5344CB8AC3E}">
        <p14:creationId xmlns:p14="http://schemas.microsoft.com/office/powerpoint/2010/main" val="3442232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olo\Desktop\کیهان\۲۰۲۰۱۰۱۰_۱۲۰۳۲۷.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8715375" cy="3962400"/>
          </a:xfrm>
          <a:prstGeom prst="rect">
            <a:avLst/>
          </a:prstGeom>
          <a:noFill/>
          <a:ln>
            <a:noFill/>
          </a:ln>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981200" y="5181600"/>
            <a:ext cx="76339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r" rtl="1" fontAlgn="base">
              <a:spcBef>
                <a:spcPct val="0"/>
              </a:spcBef>
              <a:spcAft>
                <a:spcPct val="0"/>
              </a:spcAft>
            </a:pPr>
            <a:r>
              <a:rPr kumimoji="0" lang="ar-SA" sz="2600" b="1" i="0" u="none" strike="noStrike" cap="none" normalizeH="0" baseline="0" dirty="0" smtClean="0">
                <a:ln>
                  <a:noFill/>
                </a:ln>
                <a:solidFill>
                  <a:srgbClr val="FFC000"/>
                </a:solidFill>
                <a:effectLst/>
                <a:latin typeface="Calibri" pitchFamily="34" charset="0"/>
                <a:ea typeface="Calibri" pitchFamily="34" charset="0"/>
                <a:cs typeface="B Davat" pitchFamily="2" charset="-78"/>
              </a:rPr>
              <a:t>ستارگان نوترونی به اندازه ای چگال هستند که یک ستاره نوترون</a:t>
            </a:r>
            <a:r>
              <a:rPr kumimoji="0" lang="fa-IR" sz="2600" b="1" i="0" u="none" strike="noStrike" cap="none" normalizeH="0" baseline="0" dirty="0" smtClean="0">
                <a:ln>
                  <a:noFill/>
                </a:ln>
                <a:solidFill>
                  <a:srgbClr val="FFC000"/>
                </a:solidFill>
                <a:effectLst/>
                <a:latin typeface="Calibri" pitchFamily="34" charset="0"/>
                <a:ea typeface="Calibri" pitchFamily="34" charset="0"/>
                <a:cs typeface="B Davat" pitchFamily="2" charset="-78"/>
              </a:rPr>
              <a:t>ی با قطر 30کیلومتر میتواند تا نیم</a:t>
            </a:r>
            <a:r>
              <a:rPr kumimoji="0" lang="fa-IR" sz="2600" b="1" i="0" u="none" strike="noStrike" cap="none" normalizeH="0" dirty="0" smtClean="0">
                <a:ln>
                  <a:noFill/>
                </a:ln>
                <a:solidFill>
                  <a:srgbClr val="FFC000"/>
                </a:solidFill>
                <a:effectLst/>
                <a:latin typeface="Calibri" pitchFamily="34" charset="0"/>
                <a:ea typeface="Calibri" pitchFamily="34" charset="0"/>
                <a:cs typeface="B Davat" pitchFamily="2" charset="-78"/>
              </a:rPr>
              <a:t> میلیون برابر جرم زمین را داشته باشد</a:t>
            </a:r>
            <a:r>
              <a:rPr kumimoji="0" lang="fa-IR" sz="2600" b="1" i="0" u="none" strike="noStrike" cap="none" normalizeH="0" dirty="0" smtClean="0">
                <a:ln>
                  <a:noFill/>
                </a:ln>
                <a:solidFill>
                  <a:srgbClr val="FF0000"/>
                </a:solidFill>
                <a:effectLst/>
                <a:latin typeface="Calibri" pitchFamily="34" charset="0"/>
                <a:ea typeface="Calibri" pitchFamily="34" charset="0"/>
                <a:cs typeface="B Davat" pitchFamily="2" charset="-78"/>
              </a:rPr>
              <a:t>.</a:t>
            </a:r>
            <a:r>
              <a:rPr kumimoji="0" lang="fa-IR" sz="2600" b="1" i="0" u="none" strike="noStrike" cap="none" normalizeH="0" baseline="0" dirty="0" smtClean="0">
                <a:ln>
                  <a:noFill/>
                </a:ln>
                <a:solidFill>
                  <a:srgbClr val="FF0000"/>
                </a:solidFill>
                <a:effectLst/>
                <a:latin typeface="Calibri" pitchFamily="34" charset="0"/>
                <a:ea typeface="Calibri" pitchFamily="34" charset="0"/>
                <a:cs typeface="B Davat" pitchFamily="2" charset="-78"/>
              </a:rPr>
              <a:t>  </a:t>
            </a:r>
            <a:r>
              <a:rPr kumimoji="0" lang="fa-IR" sz="2600" b="1" i="0" u="none" strike="noStrike" cap="none" normalizeH="0" baseline="0" dirty="0" smtClean="0">
                <a:ln>
                  <a:noFill/>
                </a:ln>
                <a:solidFill>
                  <a:srgbClr val="FFC000"/>
                </a:solidFill>
                <a:effectLst/>
                <a:latin typeface="Calibri" pitchFamily="34" charset="0"/>
                <a:ea typeface="Calibri" pitchFamily="34" charset="0"/>
                <a:cs typeface="B Davat" pitchFamily="2" charset="-78"/>
              </a:rPr>
              <a:t>            </a:t>
            </a:r>
          </a:p>
        </p:txBody>
      </p:sp>
    </p:spTree>
    <p:extLst>
      <p:ext uri="{BB962C8B-B14F-4D97-AF65-F5344CB8AC3E}">
        <p14:creationId xmlns:p14="http://schemas.microsoft.com/office/powerpoint/2010/main" val="2047008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rmAutofit/>
          </a:bodyPr>
          <a:lstStyle/>
          <a:p>
            <a:pPr marL="0" indent="0" algn="r" rtl="1">
              <a:lnSpc>
                <a:spcPct val="115000"/>
              </a:lnSpc>
              <a:spcBef>
                <a:spcPts val="0"/>
              </a:spcBef>
              <a:spcAft>
                <a:spcPts val="1000"/>
              </a:spcAft>
              <a:buNone/>
              <a:tabLst>
                <a:tab pos="1438275" algn="l"/>
              </a:tabLst>
            </a:pPr>
            <a:r>
              <a:rPr lang="fa-IR" sz="4400" b="1" dirty="0">
                <a:ln w="5271" cap="flat" cmpd="sng" algn="ctr">
                  <a:solidFill>
                    <a:srgbClr val="948A54"/>
                  </a:solidFill>
                  <a:prstDash val="solid"/>
                  <a:round/>
                </a:ln>
                <a:solidFill>
                  <a:srgbClr val="00B050"/>
                </a:solidFill>
                <a:latin typeface="Calibri"/>
                <a:ea typeface="Calibri"/>
                <a:cs typeface="B Davat"/>
              </a:rPr>
              <a:t>منابع :</a:t>
            </a:r>
            <a:endParaRPr lang="en-US" sz="1800" dirty="0">
              <a:solidFill>
                <a:srgbClr val="00B050"/>
              </a:solidFill>
              <a:latin typeface="Calibri"/>
              <a:ea typeface="Calibri"/>
              <a:cs typeface="Arial"/>
            </a:endParaRPr>
          </a:p>
          <a:p>
            <a:pPr marL="0" indent="0" algn="r" rtl="1">
              <a:lnSpc>
                <a:spcPct val="115000"/>
              </a:lnSpc>
              <a:spcBef>
                <a:spcPts val="0"/>
              </a:spcBef>
              <a:spcAft>
                <a:spcPts val="1000"/>
              </a:spcAft>
              <a:buNone/>
              <a:tabLst>
                <a:tab pos="1438275" algn="l"/>
              </a:tabLst>
            </a:pPr>
            <a:r>
              <a:rPr lang="fa-IR" sz="2800" b="1" dirty="0" smtClean="0">
                <a:ln w="5271" cap="flat" cmpd="sng" algn="ctr">
                  <a:solidFill>
                    <a:srgbClr val="948A54"/>
                  </a:solidFill>
                  <a:prstDash val="solid"/>
                  <a:round/>
                </a:ln>
                <a:solidFill>
                  <a:srgbClr val="FF0000"/>
                </a:solidFill>
                <a:latin typeface="Calibri"/>
                <a:ea typeface="Calibri"/>
                <a:cs typeface="B Davat"/>
              </a:rPr>
              <a:t>1 . </a:t>
            </a:r>
            <a:r>
              <a:rPr lang="fa-IR" sz="2800" b="1" dirty="0" smtClean="0">
                <a:ln w="5271" cap="flat" cmpd="sng" algn="ctr">
                  <a:solidFill>
                    <a:srgbClr val="948A54"/>
                  </a:solidFill>
                  <a:prstDash val="solid"/>
                  <a:round/>
                </a:ln>
                <a:solidFill>
                  <a:srgbClr val="C00000"/>
                </a:solidFill>
                <a:latin typeface="Calibri"/>
                <a:ea typeface="Calibri"/>
                <a:cs typeface="B Davat"/>
              </a:rPr>
              <a:t>ویکی </a:t>
            </a:r>
            <a:r>
              <a:rPr lang="fa-IR" sz="2800" b="1" dirty="0">
                <a:ln w="5271" cap="flat" cmpd="sng" algn="ctr">
                  <a:solidFill>
                    <a:srgbClr val="948A54"/>
                  </a:solidFill>
                  <a:prstDash val="solid"/>
                  <a:round/>
                </a:ln>
                <a:solidFill>
                  <a:srgbClr val="C00000"/>
                </a:solidFill>
                <a:latin typeface="Calibri"/>
                <a:ea typeface="Calibri"/>
                <a:cs typeface="B Davat"/>
              </a:rPr>
              <a:t>پدیا                                  </a:t>
            </a:r>
            <a:endParaRPr lang="fa-IR" sz="2800" b="1" dirty="0" smtClean="0">
              <a:ln w="5271" cap="flat" cmpd="sng" algn="ctr">
                <a:solidFill>
                  <a:srgbClr val="948A54"/>
                </a:solidFill>
                <a:prstDash val="solid"/>
                <a:round/>
              </a:ln>
              <a:solidFill>
                <a:srgbClr val="C00000"/>
              </a:solidFill>
              <a:latin typeface="Calibri"/>
              <a:ea typeface="Calibri"/>
              <a:cs typeface="B Davat"/>
            </a:endParaRPr>
          </a:p>
          <a:p>
            <a:pPr marL="0" indent="0" algn="r" rtl="1">
              <a:lnSpc>
                <a:spcPct val="115000"/>
              </a:lnSpc>
              <a:spcBef>
                <a:spcPts val="0"/>
              </a:spcBef>
              <a:spcAft>
                <a:spcPts val="1000"/>
              </a:spcAft>
              <a:buNone/>
              <a:tabLst>
                <a:tab pos="1438275" algn="l"/>
              </a:tabLst>
            </a:pPr>
            <a:r>
              <a:rPr lang="fa-IR" sz="2800" b="1" dirty="0" smtClean="0">
                <a:ln w="5271" cap="flat" cmpd="sng" algn="ctr">
                  <a:solidFill>
                    <a:srgbClr val="948A54"/>
                  </a:solidFill>
                  <a:prstDash val="solid"/>
                  <a:round/>
                </a:ln>
                <a:solidFill>
                  <a:srgbClr val="FF0000"/>
                </a:solidFill>
                <a:latin typeface="Calibri"/>
                <a:ea typeface="Calibri"/>
                <a:cs typeface="B Davat"/>
              </a:rPr>
              <a:t>2 . </a:t>
            </a:r>
            <a:r>
              <a:rPr lang="fa-IR" sz="2800" b="1" dirty="0" smtClean="0">
                <a:ln w="5271" cap="flat" cmpd="sng" algn="ctr">
                  <a:solidFill>
                    <a:srgbClr val="948A54"/>
                  </a:solidFill>
                  <a:prstDash val="solid"/>
                  <a:round/>
                </a:ln>
                <a:solidFill>
                  <a:srgbClr val="C00000"/>
                </a:solidFill>
                <a:latin typeface="Calibri"/>
                <a:ea typeface="Calibri"/>
                <a:cs typeface="B Davat"/>
              </a:rPr>
              <a:t>فرادرس</a:t>
            </a:r>
            <a:endParaRPr lang="en-US" sz="1800" dirty="0">
              <a:solidFill>
                <a:srgbClr val="C00000"/>
              </a:solidFill>
              <a:latin typeface="Calibri"/>
              <a:ea typeface="Calibri"/>
              <a:cs typeface="Arial"/>
            </a:endParaRPr>
          </a:p>
          <a:p>
            <a:pPr marL="0" indent="0" algn="r" rtl="1">
              <a:lnSpc>
                <a:spcPct val="115000"/>
              </a:lnSpc>
              <a:spcBef>
                <a:spcPts val="0"/>
              </a:spcBef>
              <a:spcAft>
                <a:spcPts val="1000"/>
              </a:spcAft>
              <a:buNone/>
              <a:tabLst>
                <a:tab pos="1438275" algn="l"/>
              </a:tabLst>
            </a:pPr>
            <a:r>
              <a:rPr lang="fa-IR" sz="2800" b="1" dirty="0" smtClean="0">
                <a:ln w="5271" cap="flat" cmpd="sng" algn="ctr">
                  <a:solidFill>
                    <a:srgbClr val="948A54"/>
                  </a:solidFill>
                  <a:prstDash val="solid"/>
                  <a:round/>
                </a:ln>
                <a:solidFill>
                  <a:srgbClr val="FF0000"/>
                </a:solidFill>
                <a:latin typeface="Calibri"/>
                <a:ea typeface="Calibri"/>
                <a:cs typeface="B Davat"/>
              </a:rPr>
              <a:t>3. </a:t>
            </a:r>
            <a:r>
              <a:rPr lang="fa-IR" sz="2800" b="1" dirty="0" smtClean="0">
                <a:ln w="5271" cap="flat" cmpd="sng" algn="ctr">
                  <a:solidFill>
                    <a:srgbClr val="948A54"/>
                  </a:solidFill>
                  <a:prstDash val="solid"/>
                  <a:round/>
                </a:ln>
                <a:solidFill>
                  <a:srgbClr val="C00000"/>
                </a:solidFill>
                <a:latin typeface="Calibri"/>
                <a:ea typeface="Calibri"/>
                <a:cs typeface="B Davat"/>
              </a:rPr>
              <a:t>تبیان</a:t>
            </a:r>
            <a:endParaRPr lang="en-US" sz="1800" dirty="0">
              <a:solidFill>
                <a:srgbClr val="C00000"/>
              </a:solidFill>
              <a:latin typeface="Calibri"/>
              <a:ea typeface="Calibri"/>
              <a:cs typeface="Arial"/>
            </a:endParaRPr>
          </a:p>
          <a:p>
            <a:pPr marL="0" indent="0" algn="r" rtl="1">
              <a:lnSpc>
                <a:spcPct val="115000"/>
              </a:lnSpc>
              <a:spcBef>
                <a:spcPts val="0"/>
              </a:spcBef>
              <a:spcAft>
                <a:spcPts val="1000"/>
              </a:spcAft>
              <a:buNone/>
              <a:tabLst>
                <a:tab pos="1438275" algn="l"/>
              </a:tabLst>
            </a:pPr>
            <a:r>
              <a:rPr lang="fa-IR" sz="2800" b="1" dirty="0" smtClean="0">
                <a:ln w="5271" cap="flat" cmpd="sng" algn="ctr">
                  <a:solidFill>
                    <a:srgbClr val="948A54"/>
                  </a:solidFill>
                  <a:prstDash val="solid"/>
                  <a:round/>
                </a:ln>
                <a:solidFill>
                  <a:srgbClr val="FF0000"/>
                </a:solidFill>
                <a:latin typeface="Calibri"/>
                <a:ea typeface="Calibri"/>
                <a:cs typeface="B Davat"/>
              </a:rPr>
              <a:t>4 . </a:t>
            </a:r>
            <a:r>
              <a:rPr lang="fa-IR" sz="2800" b="1" dirty="0" smtClean="0">
                <a:ln w="5271" cap="flat" cmpd="sng" algn="ctr">
                  <a:solidFill>
                    <a:srgbClr val="948A54"/>
                  </a:solidFill>
                  <a:prstDash val="solid"/>
                  <a:round/>
                </a:ln>
                <a:solidFill>
                  <a:srgbClr val="C00000"/>
                </a:solidFill>
                <a:latin typeface="Calibri"/>
                <a:ea typeface="Calibri"/>
                <a:cs typeface="B Davat"/>
              </a:rPr>
              <a:t>خبر </a:t>
            </a:r>
            <a:r>
              <a:rPr lang="fa-IR" sz="2800" b="1" dirty="0">
                <a:ln w="5271" cap="flat" cmpd="sng" algn="ctr">
                  <a:solidFill>
                    <a:srgbClr val="948A54"/>
                  </a:solidFill>
                  <a:prstDash val="solid"/>
                  <a:round/>
                </a:ln>
                <a:solidFill>
                  <a:srgbClr val="C00000"/>
                </a:solidFill>
                <a:latin typeface="Calibri"/>
                <a:ea typeface="Calibri"/>
                <a:cs typeface="B Davat"/>
              </a:rPr>
              <a:t>گزاری جمهوری اسلامی</a:t>
            </a:r>
            <a:endParaRPr lang="en-US" sz="1800" dirty="0">
              <a:solidFill>
                <a:srgbClr val="C00000"/>
              </a:solidFill>
              <a:latin typeface="Calibri"/>
              <a:ea typeface="Calibri"/>
              <a:cs typeface="Arial"/>
            </a:endParaRPr>
          </a:p>
          <a:p>
            <a:pPr marL="0" indent="0" algn="r" rtl="1">
              <a:lnSpc>
                <a:spcPct val="115000"/>
              </a:lnSpc>
              <a:spcBef>
                <a:spcPts val="0"/>
              </a:spcBef>
              <a:spcAft>
                <a:spcPts val="1000"/>
              </a:spcAft>
              <a:buNone/>
              <a:tabLst>
                <a:tab pos="1438275" algn="l"/>
              </a:tabLst>
            </a:pPr>
            <a:r>
              <a:rPr lang="fa-IR" sz="2800" b="1" dirty="0" smtClean="0">
                <a:ln w="5271" cap="flat" cmpd="sng" algn="ctr">
                  <a:solidFill>
                    <a:srgbClr val="948A54"/>
                  </a:solidFill>
                  <a:prstDash val="solid"/>
                  <a:round/>
                </a:ln>
                <a:solidFill>
                  <a:srgbClr val="FF0000"/>
                </a:solidFill>
                <a:latin typeface="Calibri"/>
                <a:ea typeface="Calibri"/>
                <a:cs typeface="B Davat"/>
              </a:rPr>
              <a:t>5 . </a:t>
            </a:r>
            <a:r>
              <a:rPr lang="fa-IR" sz="2800" b="1" dirty="0" smtClean="0">
                <a:ln w="5271" cap="flat" cmpd="sng" algn="ctr">
                  <a:solidFill>
                    <a:srgbClr val="948A54"/>
                  </a:solidFill>
                  <a:prstDash val="solid"/>
                  <a:round/>
                </a:ln>
                <a:solidFill>
                  <a:srgbClr val="C00000"/>
                </a:solidFill>
                <a:latin typeface="Calibri"/>
                <a:ea typeface="Calibri"/>
                <a:cs typeface="B Davat"/>
              </a:rPr>
              <a:t>سایت </a:t>
            </a:r>
            <a:r>
              <a:rPr lang="fa-IR" sz="2800" b="1" dirty="0">
                <a:ln w="5271" cap="flat" cmpd="sng" algn="ctr">
                  <a:solidFill>
                    <a:srgbClr val="948A54"/>
                  </a:solidFill>
                  <a:prstDash val="solid"/>
                  <a:round/>
                </a:ln>
                <a:solidFill>
                  <a:srgbClr val="C00000"/>
                </a:solidFill>
                <a:latin typeface="Calibri"/>
                <a:ea typeface="Calibri"/>
                <a:cs typeface="B Davat"/>
              </a:rPr>
              <a:t>علمی بیگ بنگ</a:t>
            </a:r>
            <a:endParaRPr lang="en-US" sz="1800" dirty="0">
              <a:solidFill>
                <a:srgbClr val="C00000"/>
              </a:solidFill>
              <a:latin typeface="Calibri"/>
              <a:ea typeface="Calibri"/>
              <a:cs typeface="Arial"/>
            </a:endParaRPr>
          </a:p>
          <a:p>
            <a:pPr marL="0" indent="0" algn="r" rtl="1">
              <a:lnSpc>
                <a:spcPct val="115000"/>
              </a:lnSpc>
              <a:spcBef>
                <a:spcPts val="0"/>
              </a:spcBef>
              <a:spcAft>
                <a:spcPts val="1000"/>
              </a:spcAft>
              <a:buNone/>
              <a:tabLst>
                <a:tab pos="1438275" algn="l"/>
              </a:tabLst>
            </a:pPr>
            <a:r>
              <a:rPr lang="fa-IR" sz="2800" b="1" dirty="0" smtClean="0">
                <a:ln w="5271" cap="flat" cmpd="sng" algn="ctr">
                  <a:solidFill>
                    <a:srgbClr val="948A54"/>
                  </a:solidFill>
                  <a:prstDash val="solid"/>
                  <a:round/>
                </a:ln>
                <a:solidFill>
                  <a:srgbClr val="FF0000"/>
                </a:solidFill>
                <a:latin typeface="Calibri"/>
                <a:ea typeface="Calibri"/>
                <a:cs typeface="B Davat"/>
              </a:rPr>
              <a:t>6 . </a:t>
            </a:r>
            <a:r>
              <a:rPr lang="fa-IR" sz="2800" b="1" dirty="0" smtClean="0">
                <a:ln w="5271" cap="flat" cmpd="sng" algn="ctr">
                  <a:solidFill>
                    <a:srgbClr val="948A54"/>
                  </a:solidFill>
                  <a:prstDash val="solid"/>
                  <a:round/>
                </a:ln>
                <a:solidFill>
                  <a:srgbClr val="C00000"/>
                </a:solidFill>
                <a:latin typeface="Calibri"/>
                <a:ea typeface="Calibri"/>
                <a:cs typeface="B Davat"/>
              </a:rPr>
              <a:t>سایت </a:t>
            </a:r>
            <a:r>
              <a:rPr lang="fa-IR" sz="2800" b="1" dirty="0">
                <a:ln w="5271" cap="flat" cmpd="sng" algn="ctr">
                  <a:solidFill>
                    <a:srgbClr val="948A54"/>
                  </a:solidFill>
                  <a:prstDash val="solid"/>
                  <a:round/>
                </a:ln>
                <a:solidFill>
                  <a:srgbClr val="C00000"/>
                </a:solidFill>
                <a:latin typeface="Calibri"/>
                <a:ea typeface="Calibri"/>
                <a:cs typeface="B Davat"/>
              </a:rPr>
              <a:t>یک </a:t>
            </a:r>
            <a:r>
              <a:rPr lang="fa-IR" sz="2800" b="1" dirty="0" smtClean="0">
                <a:ln w="5271" cap="flat" cmpd="sng" algn="ctr">
                  <a:solidFill>
                    <a:srgbClr val="948A54"/>
                  </a:solidFill>
                  <a:prstDash val="solid"/>
                  <a:round/>
                </a:ln>
                <a:solidFill>
                  <a:srgbClr val="C00000"/>
                </a:solidFill>
                <a:latin typeface="Calibri"/>
                <a:ea typeface="Calibri"/>
                <a:cs typeface="B Davat"/>
              </a:rPr>
              <a:t>پزشک</a:t>
            </a:r>
          </a:p>
          <a:p>
            <a:pPr marL="0" indent="0" algn="r" rtl="1">
              <a:lnSpc>
                <a:spcPct val="115000"/>
              </a:lnSpc>
              <a:spcBef>
                <a:spcPts val="0"/>
              </a:spcBef>
              <a:spcAft>
                <a:spcPts val="1000"/>
              </a:spcAft>
              <a:buNone/>
              <a:tabLst>
                <a:tab pos="1438275" algn="l"/>
              </a:tabLst>
            </a:pPr>
            <a:r>
              <a:rPr lang="fa-IR" sz="2800" b="1" dirty="0" smtClean="0">
                <a:ln w="5271" cap="flat" cmpd="sng" algn="ctr">
                  <a:solidFill>
                    <a:srgbClr val="948A54"/>
                  </a:solidFill>
                  <a:prstDash val="solid"/>
                  <a:round/>
                </a:ln>
                <a:solidFill>
                  <a:srgbClr val="FF0000"/>
                </a:solidFill>
                <a:latin typeface="Calibri"/>
                <a:cs typeface="B Davat"/>
              </a:rPr>
              <a:t>7 . </a:t>
            </a:r>
            <a:r>
              <a:rPr lang="fa-IR" sz="2800" b="1" dirty="0" smtClean="0">
                <a:ln w="5271" cap="flat" cmpd="sng" algn="ctr">
                  <a:solidFill>
                    <a:srgbClr val="948A54"/>
                  </a:solidFill>
                  <a:prstDash val="solid"/>
                  <a:round/>
                </a:ln>
                <a:solidFill>
                  <a:srgbClr val="C00000"/>
                </a:solidFill>
                <a:latin typeface="Calibri"/>
                <a:cs typeface="B Davat"/>
              </a:rPr>
              <a:t>سایت تحلیلی خبری عصر ایران</a:t>
            </a:r>
          </a:p>
          <a:p>
            <a:pPr marL="0" indent="0" algn="r" rtl="1">
              <a:lnSpc>
                <a:spcPct val="115000"/>
              </a:lnSpc>
              <a:spcBef>
                <a:spcPts val="0"/>
              </a:spcBef>
              <a:spcAft>
                <a:spcPts val="1000"/>
              </a:spcAft>
              <a:buNone/>
              <a:tabLst>
                <a:tab pos="1438275" algn="l"/>
              </a:tabLst>
            </a:pPr>
            <a:r>
              <a:rPr lang="fa-IR" sz="2800" b="1" dirty="0" smtClean="0">
                <a:ln w="5271" cap="flat" cmpd="sng" algn="ctr">
                  <a:solidFill>
                    <a:srgbClr val="948A54"/>
                  </a:solidFill>
                  <a:prstDash val="solid"/>
                  <a:round/>
                </a:ln>
                <a:solidFill>
                  <a:srgbClr val="FF0000"/>
                </a:solidFill>
                <a:latin typeface="Calibri"/>
                <a:cs typeface="B Davat"/>
              </a:rPr>
              <a:t>8 . </a:t>
            </a:r>
            <a:r>
              <a:rPr lang="fa-IR" sz="2800" b="1" dirty="0" smtClean="0">
                <a:ln w="5271" cap="flat" cmpd="sng" algn="ctr">
                  <a:solidFill>
                    <a:srgbClr val="948A54"/>
                  </a:solidFill>
                  <a:prstDash val="solid"/>
                  <a:round/>
                </a:ln>
                <a:solidFill>
                  <a:srgbClr val="C00000"/>
                </a:solidFill>
                <a:latin typeface="Calibri"/>
                <a:cs typeface="B Davat"/>
              </a:rPr>
              <a:t>سایت ترجمه علم _مجله خبری</a:t>
            </a:r>
            <a:endParaRPr lang="fa-IR" dirty="0" smtClean="0"/>
          </a:p>
        </p:txBody>
      </p:sp>
    </p:spTree>
    <p:extLst>
      <p:ext uri="{BB962C8B-B14F-4D97-AF65-F5344CB8AC3E}">
        <p14:creationId xmlns:p14="http://schemas.microsoft.com/office/powerpoint/2010/main" val="2962401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marR="0" indent="0" algn="r" rtl="1">
              <a:lnSpc>
                <a:spcPct val="115000"/>
              </a:lnSpc>
              <a:spcBef>
                <a:spcPts val="0"/>
              </a:spcBef>
              <a:spcAft>
                <a:spcPts val="1000"/>
              </a:spcAft>
              <a:buNone/>
              <a:tabLst>
                <a:tab pos="5857875" algn="l"/>
              </a:tabLst>
            </a:pPr>
            <a:r>
              <a:rPr lang="fa-IR" sz="3600" dirty="0" smtClean="0">
                <a:ln w="5271" cap="flat" cmpd="sng" algn="ctr">
                  <a:solidFill>
                    <a:srgbClr val="4579B8"/>
                  </a:solidFill>
                  <a:prstDash val="solid"/>
                  <a:round/>
                </a:ln>
                <a:solidFill>
                  <a:srgbClr val="00CC00"/>
                </a:solidFill>
                <a:effectLst/>
                <a:latin typeface="Besmellah 2"/>
                <a:ea typeface="Calibri"/>
                <a:cs typeface="B Davat"/>
              </a:rPr>
              <a:t>   </a:t>
            </a:r>
            <a:r>
              <a:rPr lang="fa-IR" sz="4000" dirty="0" smtClean="0">
                <a:ln w="5271" cap="flat" cmpd="sng" algn="ctr">
                  <a:solidFill>
                    <a:srgbClr val="4579B8"/>
                  </a:solidFill>
                  <a:prstDash val="solid"/>
                  <a:round/>
                </a:ln>
                <a:solidFill>
                  <a:srgbClr val="00CC00"/>
                </a:solidFill>
                <a:effectLst/>
                <a:latin typeface="Besmellah 2"/>
                <a:ea typeface="Calibri"/>
                <a:cs typeface="B Davat"/>
              </a:rPr>
              <a:t> فصل2:مُنجِّمان معروف..............9                                                 </a:t>
            </a:r>
            <a:endParaRPr lang="fa-IR" sz="3600" dirty="0" smtClean="0">
              <a:ln w="5271" cap="flat" cmpd="sng" algn="ctr">
                <a:solidFill>
                  <a:srgbClr val="4579B8"/>
                </a:solidFill>
                <a:prstDash val="solid"/>
                <a:round/>
              </a:ln>
              <a:solidFill>
                <a:srgbClr val="00CC00"/>
              </a:solidFill>
              <a:effectLst/>
              <a:latin typeface="Besmellah 2"/>
              <a:ea typeface="Calibri"/>
              <a:cs typeface="B Davat"/>
            </a:endParaRPr>
          </a:p>
          <a:p>
            <a:pPr marL="0" marR="0" indent="0" algn="r" rtl="1">
              <a:lnSpc>
                <a:spcPct val="115000"/>
              </a:lnSpc>
              <a:spcBef>
                <a:spcPts val="0"/>
              </a:spcBef>
              <a:spcAft>
                <a:spcPts val="1000"/>
              </a:spcAft>
              <a:buNone/>
              <a:tabLst>
                <a:tab pos="5857875" algn="l"/>
              </a:tabLst>
            </a:pPr>
            <a:endParaRPr lang="en-US" sz="1100" dirty="0">
              <a:solidFill>
                <a:srgbClr val="00CC00"/>
              </a:solidFill>
              <a:ea typeface="Calibri"/>
              <a:cs typeface="Arial"/>
            </a:endParaRPr>
          </a:p>
          <a:p>
            <a:pPr marL="0" marR="0" indent="0" algn="r" rtl="1">
              <a:lnSpc>
                <a:spcPct val="115000"/>
              </a:lnSpc>
              <a:spcBef>
                <a:spcPts val="0"/>
              </a:spcBef>
              <a:spcAft>
                <a:spcPts val="1000"/>
              </a:spcAft>
              <a:buNone/>
              <a:tabLst>
                <a:tab pos="5857875" algn="l"/>
              </a:tabLst>
            </a:pP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ابن</a:t>
            </a:r>
            <a:r>
              <a:rPr lang="fa-IR" sz="2000" b="1" dirty="0" smtClean="0">
                <a:ln w="8890" cap="flat" cmpd="sng" algn="ctr">
                  <a:solidFill>
                    <a:srgbClr val="FFFFFF"/>
                  </a:solidFill>
                  <a:prstDash val="solid"/>
                  <a:miter lim="0"/>
                </a:ln>
                <a:solidFill>
                  <a:srgbClr val="FF0000"/>
                </a:solidFill>
                <a:effectLst/>
                <a:latin typeface="Besmellah 2"/>
                <a:ea typeface="Calibri"/>
                <a:cs typeface="B Davat"/>
              </a:rPr>
              <a:t> </a:t>
            </a: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هیثم </a:t>
            </a:r>
            <a:r>
              <a:rPr lang="fa-IR" sz="18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Besmellah 2"/>
                <a:ea typeface="Calibri"/>
                <a:cs typeface="B Davat"/>
              </a:rPr>
              <a:t>،</a:t>
            </a: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ابو ریحان بیرونی </a:t>
            </a:r>
            <a:r>
              <a:rPr lang="fa-IR" sz="18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Besmellah 2"/>
                <a:ea typeface="Calibri"/>
                <a:cs typeface="B Davat"/>
              </a:rPr>
              <a:t>،</a:t>
            </a: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عمرخیام نیشابوری</a:t>
            </a:r>
            <a:endParaRPr lang="en-US" sz="1050" dirty="0">
              <a:solidFill>
                <a:srgbClr val="FF0000"/>
              </a:solidFill>
              <a:ea typeface="Calibri"/>
              <a:cs typeface="Arial"/>
            </a:endParaRPr>
          </a:p>
          <a:p>
            <a:pPr marL="0" marR="0" indent="0" algn="r" rtl="1">
              <a:lnSpc>
                <a:spcPct val="115000"/>
              </a:lnSpc>
              <a:spcBef>
                <a:spcPts val="0"/>
              </a:spcBef>
              <a:spcAft>
                <a:spcPts val="1000"/>
              </a:spcAft>
              <a:buNone/>
              <a:tabLst>
                <a:tab pos="5857875" algn="l"/>
              </a:tabLst>
            </a:pP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گالیلئوگالیله </a:t>
            </a:r>
            <a:r>
              <a:rPr lang="fa-IR" sz="18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Besmellah 2"/>
                <a:ea typeface="Calibri"/>
                <a:cs typeface="B Davat"/>
              </a:rPr>
              <a:t> ،</a:t>
            </a: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ادوین هابل</a:t>
            </a:r>
            <a:r>
              <a:rPr lang="fa-IR" sz="1800" b="1" dirty="0" smtClean="0">
                <a:ln w="5271" cap="flat" cmpd="sng" algn="ctr">
                  <a:solidFill>
                    <a:srgbClr val="4579B8"/>
                  </a:solidFill>
                  <a:prstDash val="solid"/>
                  <a:round/>
                </a:ln>
                <a:solidFill>
                  <a:srgbClr val="FF0000"/>
                </a:solidFill>
                <a:effectLst/>
                <a:latin typeface="Besmellah 2"/>
                <a:ea typeface="Calibri"/>
                <a:cs typeface="B Davat"/>
              </a:rPr>
              <a:t> </a:t>
            </a:r>
            <a:r>
              <a:rPr lang="fa-IR" sz="18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Besmellah 2"/>
                <a:ea typeface="Calibri"/>
                <a:cs typeface="B Davat"/>
              </a:rPr>
              <a:t>،</a:t>
            </a: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نیکلاس کوپرنیک</a:t>
            </a:r>
            <a:endParaRPr lang="en-US" sz="1050" dirty="0">
              <a:solidFill>
                <a:srgbClr val="FF0000"/>
              </a:solidFill>
              <a:ea typeface="Calibri"/>
              <a:cs typeface="Arial"/>
            </a:endParaRPr>
          </a:p>
          <a:p>
            <a:pPr marL="0" marR="0" indent="0" algn="r" rtl="1">
              <a:lnSpc>
                <a:spcPct val="115000"/>
              </a:lnSpc>
              <a:spcBef>
                <a:spcPts val="0"/>
              </a:spcBef>
              <a:spcAft>
                <a:spcPts val="1000"/>
              </a:spcAft>
              <a:buNone/>
            </a:pPr>
            <a:endParaRPr lang="en-US" sz="1800" b="1" dirty="0" smtClean="0">
              <a:ln w="8890" cap="flat" cmpd="sng" algn="ctr">
                <a:solidFill>
                  <a:srgbClr val="FFFFFF"/>
                </a:solidFill>
                <a:prstDash val="solid"/>
                <a:miter lim="0"/>
              </a:ln>
              <a:solidFill>
                <a:srgbClr val="FF0000"/>
              </a:solidFill>
              <a:effectLst/>
              <a:latin typeface="Besmellah 2"/>
              <a:ea typeface="Calibri"/>
              <a:cs typeface="B Davat"/>
            </a:endParaRPr>
          </a:p>
          <a:p>
            <a:pPr marL="0" marR="0" indent="0" algn="r" rtl="1">
              <a:lnSpc>
                <a:spcPct val="115000"/>
              </a:lnSpc>
              <a:spcBef>
                <a:spcPts val="0"/>
              </a:spcBef>
              <a:spcAft>
                <a:spcPts val="1000"/>
              </a:spcAft>
              <a:buNone/>
            </a:pPr>
            <a:r>
              <a:rPr lang="fa-IR" sz="3600" dirty="0" smtClean="0">
                <a:ln w="5271" cap="flat" cmpd="sng" algn="ctr">
                  <a:solidFill>
                    <a:srgbClr val="4579B8"/>
                  </a:solidFill>
                  <a:prstDash val="solid"/>
                  <a:round/>
                </a:ln>
                <a:solidFill>
                  <a:srgbClr val="00CC00"/>
                </a:solidFill>
                <a:effectLst/>
                <a:latin typeface="Besmellah 2"/>
                <a:ea typeface="Calibri"/>
                <a:cs typeface="B Davat"/>
              </a:rPr>
              <a:t>   </a:t>
            </a:r>
            <a:r>
              <a:rPr lang="fa-IR" sz="4000" dirty="0" smtClean="0">
                <a:ln w="5271" cap="flat" cmpd="sng" algn="ctr">
                  <a:solidFill>
                    <a:srgbClr val="4579B8"/>
                  </a:solidFill>
                  <a:prstDash val="solid"/>
                  <a:round/>
                </a:ln>
                <a:solidFill>
                  <a:srgbClr val="00CC00"/>
                </a:solidFill>
                <a:effectLst/>
                <a:latin typeface="Besmellah 2"/>
                <a:ea typeface="Calibri"/>
                <a:cs typeface="B Davat"/>
              </a:rPr>
              <a:t> فصل3:ابزار ستاره شناسی.........14</a:t>
            </a:r>
            <a:r>
              <a:rPr lang="fa-IR" sz="4000" b="1" dirty="0" smtClean="0">
                <a:ln w="8890" cap="flat" cmpd="sng" algn="ctr">
                  <a:solidFill>
                    <a:srgbClr val="FFFFFF"/>
                  </a:solidFill>
                  <a:prstDash val="solid"/>
                  <a:miter lim="0"/>
                </a:ln>
                <a:solidFill>
                  <a:srgbClr val="00CC00"/>
                </a:solidFill>
                <a:latin typeface="Besmellah 2"/>
                <a:ea typeface="Calibri"/>
                <a:cs typeface="B Davat"/>
              </a:rPr>
              <a:t>   </a:t>
            </a:r>
          </a:p>
          <a:p>
            <a:pPr marL="0" marR="0" indent="0" algn="r" rtl="1">
              <a:lnSpc>
                <a:spcPct val="115000"/>
              </a:lnSpc>
              <a:spcBef>
                <a:spcPts val="0"/>
              </a:spcBef>
              <a:spcAft>
                <a:spcPts val="1000"/>
              </a:spcAft>
              <a:buNone/>
            </a:pPr>
            <a:endParaRPr lang="en-US" sz="1800" b="1" dirty="0" smtClean="0">
              <a:ln w="8890" cap="flat" cmpd="sng" algn="ctr">
                <a:solidFill>
                  <a:srgbClr val="FFFFFF"/>
                </a:solidFill>
                <a:prstDash val="solid"/>
                <a:miter lim="0"/>
              </a:ln>
              <a:solidFill>
                <a:srgbClr val="FF0000"/>
              </a:solidFill>
              <a:effectLst/>
              <a:latin typeface="Besmellah 2"/>
              <a:ea typeface="Calibri"/>
              <a:cs typeface="B Davat"/>
            </a:endParaRPr>
          </a:p>
          <a:p>
            <a:pPr marL="0" marR="0" indent="0" algn="r">
              <a:lnSpc>
                <a:spcPct val="115000"/>
              </a:lnSpc>
              <a:spcBef>
                <a:spcPts val="0"/>
              </a:spcBef>
              <a:spcAft>
                <a:spcPts val="1000"/>
              </a:spcAft>
              <a:buNone/>
            </a:pP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تلسکوپ و مخترعش</a:t>
            </a:r>
            <a:r>
              <a:rPr lang="fa-IR" sz="1800" b="1" dirty="0" smtClean="0">
                <a:ln w="5271" cap="flat" cmpd="sng" algn="ctr">
                  <a:solidFill>
                    <a:srgbClr val="4579B8"/>
                  </a:solidFill>
                  <a:prstDash val="solid"/>
                  <a:round/>
                </a:ln>
                <a:solidFill>
                  <a:srgbClr val="FF0000"/>
                </a:solidFill>
                <a:effectLst/>
                <a:latin typeface="Besmellah 2"/>
                <a:ea typeface="Calibri"/>
                <a:cs typeface="B Davat"/>
              </a:rPr>
              <a:t>،</a:t>
            </a: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 ساعت نجومی</a:t>
            </a:r>
            <a:endParaRPr lang="en-US" sz="1050" dirty="0">
              <a:solidFill>
                <a:srgbClr val="FF0000"/>
              </a:solidFill>
              <a:ea typeface="Calibri"/>
              <a:cs typeface="Arial"/>
            </a:endParaRPr>
          </a:p>
          <a:p>
            <a:pPr marL="0" marR="0" indent="0" algn="r" rtl="1">
              <a:lnSpc>
                <a:spcPct val="115000"/>
              </a:lnSpc>
              <a:spcBef>
                <a:spcPts val="0"/>
              </a:spcBef>
              <a:spcAft>
                <a:spcPts val="1000"/>
              </a:spcAft>
              <a:buNone/>
            </a:pP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 تراز ربعی</a:t>
            </a:r>
            <a:r>
              <a:rPr lang="fa-IR" sz="1800" b="1" dirty="0" smtClean="0">
                <a:ln w="5271" cap="flat" cmpd="sng" algn="ctr">
                  <a:solidFill>
                    <a:srgbClr val="4579B8"/>
                  </a:solidFill>
                  <a:prstDash val="solid"/>
                  <a:round/>
                </a:ln>
                <a:solidFill>
                  <a:srgbClr val="FF0000"/>
                </a:solidFill>
                <a:effectLst/>
                <a:latin typeface="Besmellah 2"/>
                <a:ea typeface="Calibri"/>
                <a:cs typeface="B Davat"/>
              </a:rPr>
              <a:t>،</a:t>
            </a: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 بک استاف </a:t>
            </a:r>
            <a:r>
              <a:rPr lang="fa-IR" sz="1800" b="1" dirty="0" smtClean="0">
                <a:ln w="5271" cap="flat" cmpd="sng" algn="ctr">
                  <a:solidFill>
                    <a:srgbClr val="4579B8"/>
                  </a:solidFill>
                  <a:prstDash val="solid"/>
                  <a:round/>
                </a:ln>
                <a:solidFill>
                  <a:srgbClr val="FF0000"/>
                </a:solidFill>
                <a:effectLst/>
                <a:latin typeface="Besmellah 2"/>
                <a:ea typeface="Calibri"/>
                <a:cs typeface="B Davat"/>
              </a:rPr>
              <a:t>،</a:t>
            </a:r>
            <a:r>
              <a:rPr lang="fa-IR" sz="1800" b="1" dirty="0" smtClean="0">
                <a:ln w="8890" cap="flat" cmpd="sng" algn="ctr">
                  <a:solidFill>
                    <a:srgbClr val="FFFFFF"/>
                  </a:solidFill>
                  <a:prstDash val="solid"/>
                  <a:miter lim="0"/>
                </a:ln>
                <a:solidFill>
                  <a:srgbClr val="FF0000"/>
                </a:solidFill>
                <a:effectLst/>
                <a:latin typeface="Besmellah 2"/>
                <a:ea typeface="Calibri"/>
                <a:cs typeface="B Davat"/>
              </a:rPr>
              <a:t>اسطرلاب </a:t>
            </a:r>
          </a:p>
          <a:p>
            <a:pPr marL="0" marR="0" indent="0" algn="r" rtl="1">
              <a:lnSpc>
                <a:spcPct val="115000"/>
              </a:lnSpc>
              <a:spcBef>
                <a:spcPts val="0"/>
              </a:spcBef>
              <a:spcAft>
                <a:spcPts val="1000"/>
              </a:spcAft>
              <a:buNone/>
            </a:pPr>
            <a:r>
              <a:rPr lang="fa-IR" sz="1800" b="1" dirty="0" smtClean="0">
                <a:ln w="8890" cap="flat" cmpd="sng" algn="ctr">
                  <a:solidFill>
                    <a:srgbClr val="FFFFFF"/>
                  </a:solidFill>
                  <a:prstDash val="solid"/>
                  <a:miter lim="0"/>
                </a:ln>
                <a:solidFill>
                  <a:srgbClr val="FF0000"/>
                </a:solidFill>
                <a:latin typeface="Besmellah 2"/>
                <a:ea typeface="Calibri"/>
                <a:cs typeface="B Davat"/>
              </a:rPr>
              <a:t>                  </a:t>
            </a:r>
            <a:endParaRPr lang="en-US" sz="1050" dirty="0">
              <a:solidFill>
                <a:srgbClr val="FF0000"/>
              </a:solidFill>
              <a:ea typeface="Calibri"/>
              <a:cs typeface="Arial"/>
            </a:endParaRPr>
          </a:p>
          <a:p>
            <a:pPr marL="0" indent="0">
              <a:buNone/>
            </a:pPr>
            <a:endParaRPr lang="fa-IR" dirty="0" smtClean="0"/>
          </a:p>
        </p:txBody>
      </p:sp>
      <p:sp>
        <p:nvSpPr>
          <p:cNvPr id="4" name="Double Bracket 3"/>
          <p:cNvSpPr/>
          <p:nvPr/>
        </p:nvSpPr>
        <p:spPr>
          <a:xfrm>
            <a:off x="5689341" y="1066800"/>
            <a:ext cx="3391678" cy="1066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Double Bracket 4"/>
          <p:cNvSpPr/>
          <p:nvPr/>
        </p:nvSpPr>
        <p:spPr>
          <a:xfrm>
            <a:off x="6629400" y="3505200"/>
            <a:ext cx="2477278" cy="1066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2971800" y="4934634"/>
            <a:ext cx="6172201" cy="707886"/>
          </a:xfrm>
          <a:prstGeom prst="rect">
            <a:avLst/>
          </a:prstGeom>
        </p:spPr>
        <p:txBody>
          <a:bodyPr wrap="square">
            <a:spAutoFit/>
          </a:bodyPr>
          <a:lstStyle/>
          <a:p>
            <a:pPr algn="r"/>
            <a:r>
              <a:rPr lang="fa-IR" sz="3600" dirty="0" smtClean="0">
                <a:ln w="5271" cap="flat" cmpd="sng" algn="ctr">
                  <a:solidFill>
                    <a:srgbClr val="4579B8"/>
                  </a:solidFill>
                  <a:prstDash val="solid"/>
                  <a:round/>
                </a:ln>
                <a:solidFill>
                  <a:srgbClr val="00CC00"/>
                </a:solidFill>
                <a:effectLst/>
                <a:latin typeface="Besmellah 2"/>
                <a:ea typeface="Calibri"/>
                <a:cs typeface="B Davat"/>
              </a:rPr>
              <a:t>    </a:t>
            </a:r>
            <a:r>
              <a:rPr lang="fa-IR" sz="4000" dirty="0" smtClean="0">
                <a:ln w="5271" cap="flat" cmpd="sng" algn="ctr">
                  <a:solidFill>
                    <a:srgbClr val="4579B8"/>
                  </a:solidFill>
                  <a:prstDash val="solid"/>
                  <a:round/>
                </a:ln>
                <a:solidFill>
                  <a:srgbClr val="00CC00"/>
                </a:solidFill>
                <a:effectLst/>
                <a:latin typeface="Besmellah 2"/>
                <a:ea typeface="Calibri"/>
                <a:cs typeface="B Davat"/>
              </a:rPr>
              <a:t>فصل 4:اجزای سازنده جهان........18</a:t>
            </a:r>
            <a:endParaRPr lang="en-US" sz="3600" dirty="0">
              <a:solidFill>
                <a:srgbClr val="00CC00"/>
              </a:solidFill>
            </a:endParaRPr>
          </a:p>
        </p:txBody>
      </p:sp>
      <p:sp>
        <p:nvSpPr>
          <p:cNvPr id="8" name="Rectangle 7"/>
          <p:cNvSpPr/>
          <p:nvPr/>
        </p:nvSpPr>
        <p:spPr>
          <a:xfrm>
            <a:off x="5783424" y="4934634"/>
            <a:ext cx="3315478" cy="1751249"/>
          </a:xfrm>
          <a:prstGeom prst="rect">
            <a:avLst/>
          </a:prstGeom>
        </p:spPr>
        <p:txBody>
          <a:bodyPr wrap="square">
            <a:spAutoFit/>
          </a:bodyPr>
          <a:lstStyle/>
          <a:p>
            <a:pPr algn="r" rtl="1">
              <a:lnSpc>
                <a:spcPct val="115000"/>
              </a:lnSpc>
              <a:spcAft>
                <a:spcPts val="1000"/>
              </a:spcAft>
            </a:pPr>
            <a:r>
              <a:rPr lang="fa-IR" dirty="0" smtClean="0">
                <a:solidFill>
                  <a:srgbClr val="FF0000"/>
                </a:solidFill>
                <a:latin typeface="Besmellah 2"/>
                <a:ea typeface="Calibri"/>
                <a:cs typeface="B Davat"/>
              </a:rPr>
              <a:t>     </a:t>
            </a:r>
          </a:p>
          <a:p>
            <a:pPr algn="r" rtl="1">
              <a:lnSpc>
                <a:spcPct val="115000"/>
              </a:lnSpc>
              <a:spcAft>
                <a:spcPts val="1000"/>
              </a:spcAft>
            </a:pPr>
            <a:endParaRPr lang="fa-IR" dirty="0" smtClean="0">
              <a:solidFill>
                <a:srgbClr val="FF0000"/>
              </a:solidFill>
              <a:latin typeface="Besmellah 2"/>
              <a:ea typeface="Calibri"/>
              <a:cs typeface="B Davat"/>
            </a:endParaRPr>
          </a:p>
          <a:p>
            <a:pPr algn="r" rtl="1">
              <a:lnSpc>
                <a:spcPct val="115000"/>
              </a:lnSpc>
              <a:spcAft>
                <a:spcPts val="1000"/>
              </a:spcAft>
            </a:pPr>
            <a:r>
              <a:rPr lang="fa-IR" dirty="0" smtClean="0">
                <a:solidFill>
                  <a:srgbClr val="FF0000"/>
                </a:solidFill>
                <a:latin typeface="Besmellah 2"/>
                <a:ea typeface="Calibri"/>
                <a:cs typeface="B Davat"/>
              </a:rPr>
              <a:t>ا</a:t>
            </a:r>
            <a:r>
              <a:rPr lang="fa-IR" dirty="0" smtClean="0">
                <a:solidFill>
                  <a:srgbClr val="FF0000"/>
                </a:solidFill>
                <a:effectLst/>
                <a:latin typeface="Besmellah 2"/>
                <a:ea typeface="Calibri"/>
                <a:cs typeface="B Davat"/>
              </a:rPr>
              <a:t>ختَروش </a:t>
            </a:r>
            <a:r>
              <a:rPr lang="fa-IR"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Besmellah 2"/>
                <a:ea typeface="Calibri"/>
                <a:cs typeface="B Davat"/>
              </a:rPr>
              <a:t>،</a:t>
            </a:r>
            <a:r>
              <a:rPr lang="fa-IR" dirty="0" smtClean="0">
                <a:solidFill>
                  <a:srgbClr val="FF0000"/>
                </a:solidFill>
                <a:effectLst/>
                <a:latin typeface="Besmellah 2"/>
                <a:ea typeface="Calibri"/>
                <a:cs typeface="B Davat"/>
              </a:rPr>
              <a:t>کهکشان </a:t>
            </a:r>
            <a:r>
              <a:rPr lang="fa-IR"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Besmellah 2"/>
                <a:ea typeface="Calibri"/>
                <a:cs typeface="B Davat"/>
              </a:rPr>
              <a:t>،</a:t>
            </a:r>
            <a:r>
              <a:rPr lang="fa-IR" dirty="0" smtClean="0">
                <a:solidFill>
                  <a:srgbClr val="FF0000"/>
                </a:solidFill>
                <a:effectLst/>
                <a:latin typeface="Besmellah 2"/>
                <a:ea typeface="Calibri"/>
                <a:cs typeface="B Davat"/>
              </a:rPr>
              <a:t>سیاه چاله </a:t>
            </a:r>
            <a:r>
              <a:rPr lang="fa-IR"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Besmellah 2"/>
                <a:ea typeface="Calibri"/>
                <a:cs typeface="B Davat"/>
              </a:rPr>
              <a:t>،</a:t>
            </a:r>
            <a:r>
              <a:rPr lang="fa-IR" dirty="0" smtClean="0">
                <a:solidFill>
                  <a:srgbClr val="FF0000"/>
                </a:solidFill>
                <a:effectLst/>
                <a:latin typeface="Besmellah 2"/>
                <a:ea typeface="Calibri"/>
                <a:cs typeface="B Davat"/>
              </a:rPr>
              <a:t>سحابی </a:t>
            </a:r>
            <a:r>
              <a:rPr lang="fa-IR"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Besmellah 2"/>
                <a:ea typeface="Calibri"/>
                <a:cs typeface="B Davat"/>
              </a:rPr>
              <a:t>،</a:t>
            </a:r>
            <a:r>
              <a:rPr lang="fa-IR" dirty="0" smtClean="0">
                <a:solidFill>
                  <a:srgbClr val="FF0000"/>
                </a:solidFill>
                <a:effectLst/>
                <a:latin typeface="Besmellah 2"/>
                <a:ea typeface="Calibri"/>
                <a:cs typeface="B Davat"/>
              </a:rPr>
              <a:t>سیاره و </a:t>
            </a:r>
            <a:endParaRPr lang="en-US" sz="1050" dirty="0">
              <a:solidFill>
                <a:srgbClr val="FF0000"/>
              </a:solidFill>
              <a:ea typeface="Calibri"/>
              <a:cs typeface="Arial"/>
            </a:endParaRPr>
          </a:p>
          <a:p>
            <a:pPr algn="r" rtl="1">
              <a:lnSpc>
                <a:spcPct val="115000"/>
              </a:lnSpc>
              <a:spcAft>
                <a:spcPts val="1000"/>
              </a:spcAft>
            </a:pPr>
            <a:r>
              <a:rPr lang="fa-IR" dirty="0" smtClean="0">
                <a:solidFill>
                  <a:srgbClr val="FF0000"/>
                </a:solidFill>
                <a:effectLst/>
                <a:latin typeface="Besmellah 2"/>
                <a:ea typeface="Calibri"/>
                <a:cs typeface="B Davat"/>
              </a:rPr>
              <a:t>ستاره </a:t>
            </a:r>
            <a:r>
              <a:rPr lang="fa-IR"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Besmellah 2"/>
                <a:ea typeface="Calibri"/>
                <a:cs typeface="B Davat"/>
              </a:rPr>
              <a:t>،</a:t>
            </a:r>
            <a:r>
              <a:rPr lang="fa-IR" dirty="0" smtClean="0">
                <a:solidFill>
                  <a:srgbClr val="FF0000"/>
                </a:solidFill>
                <a:effectLst/>
                <a:latin typeface="Besmellah 2"/>
                <a:ea typeface="Calibri"/>
                <a:cs typeface="B Davat"/>
              </a:rPr>
              <a:t>نوترینو</a:t>
            </a:r>
            <a:r>
              <a:rPr lang="fa-IR"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Besmellah 2"/>
                <a:ea typeface="Calibri"/>
                <a:cs typeface="B Davat"/>
              </a:rPr>
              <a:t>،</a:t>
            </a:r>
            <a:r>
              <a:rPr lang="fa-IR" dirty="0" smtClean="0">
                <a:effectLst/>
                <a:latin typeface="Besmellah 2"/>
                <a:ea typeface="Calibri"/>
                <a:cs typeface="B Davat"/>
              </a:rPr>
              <a:t> </a:t>
            </a:r>
            <a:r>
              <a:rPr lang="fa-IR" dirty="0" smtClean="0">
                <a:solidFill>
                  <a:srgbClr val="FF0000"/>
                </a:solidFill>
                <a:effectLst/>
                <a:latin typeface="Besmellah 2"/>
                <a:ea typeface="Calibri"/>
                <a:cs typeface="B Davat"/>
              </a:rPr>
              <a:t>تپ اختر </a:t>
            </a:r>
            <a:r>
              <a:rPr lang="fa-IR"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Besmellah 2"/>
                <a:ea typeface="Calibri"/>
                <a:cs typeface="B Davat"/>
              </a:rPr>
              <a:t>، </a:t>
            </a:r>
            <a:r>
              <a:rPr lang="fa-IR" dirty="0" smtClean="0">
                <a:solidFill>
                  <a:srgbClr val="FF0000"/>
                </a:solidFill>
                <a:effectLst/>
                <a:latin typeface="Besmellah 2"/>
                <a:ea typeface="Calibri"/>
                <a:cs typeface="B Davat"/>
              </a:rPr>
              <a:t>نو اختر ابر نو اختر </a:t>
            </a:r>
            <a:endParaRPr lang="en-US" sz="1050" dirty="0">
              <a:solidFill>
                <a:srgbClr val="FF0000"/>
              </a:solidFill>
              <a:ea typeface="Calibri"/>
              <a:cs typeface="Arial"/>
            </a:endParaRPr>
          </a:p>
        </p:txBody>
      </p:sp>
      <p:sp>
        <p:nvSpPr>
          <p:cNvPr id="9" name="Double Bracket 8"/>
          <p:cNvSpPr/>
          <p:nvPr/>
        </p:nvSpPr>
        <p:spPr>
          <a:xfrm>
            <a:off x="5833965" y="5733442"/>
            <a:ext cx="3229947" cy="110123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274866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80">
                                          <p:stCondLst>
                                            <p:cond delay="0"/>
                                          </p:stCondLst>
                                        </p:cTn>
                                        <p:tgtEl>
                                          <p:spTgt spid="3">
                                            <p:txEl>
                                              <p:pRg st="5" end="5"/>
                                            </p:txEl>
                                          </p:spTgt>
                                        </p:tgtEl>
                                      </p:cBhvr>
                                    </p:animEffect>
                                    <p:anim calcmode="lin" valueType="num">
                                      <p:cBhvr>
                                        <p:cTn id="1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5" end="5"/>
                                            </p:txEl>
                                          </p:spTgt>
                                        </p:tgtEl>
                                      </p:cBhvr>
                                      <p:to x="100000" y="60000"/>
                                    </p:animScale>
                                    <p:animScale>
                                      <p:cBhvr>
                                        <p:cTn id="25" dur="166" decel="50000">
                                          <p:stCondLst>
                                            <p:cond delay="676"/>
                                          </p:stCondLst>
                                        </p:cTn>
                                        <p:tgtEl>
                                          <p:spTgt spid="3">
                                            <p:txEl>
                                              <p:pRg st="5" end="5"/>
                                            </p:txEl>
                                          </p:spTgt>
                                        </p:tgtEl>
                                      </p:cBhvr>
                                      <p:to x="100000" y="100000"/>
                                    </p:animScale>
                                    <p:animScale>
                                      <p:cBhvr>
                                        <p:cTn id="26" dur="26">
                                          <p:stCondLst>
                                            <p:cond delay="1312"/>
                                          </p:stCondLst>
                                        </p:cTn>
                                        <p:tgtEl>
                                          <p:spTgt spid="3">
                                            <p:txEl>
                                              <p:pRg st="5" end="5"/>
                                            </p:txEl>
                                          </p:spTgt>
                                        </p:tgtEl>
                                      </p:cBhvr>
                                      <p:to x="100000" y="80000"/>
                                    </p:animScale>
                                    <p:animScale>
                                      <p:cBhvr>
                                        <p:cTn id="27" dur="166" decel="50000">
                                          <p:stCondLst>
                                            <p:cond delay="1338"/>
                                          </p:stCondLst>
                                        </p:cTn>
                                        <p:tgtEl>
                                          <p:spTgt spid="3">
                                            <p:txEl>
                                              <p:pRg st="5" end="5"/>
                                            </p:txEl>
                                          </p:spTgt>
                                        </p:tgtEl>
                                      </p:cBhvr>
                                      <p:to x="100000" y="100000"/>
                                    </p:animScale>
                                    <p:animScale>
                                      <p:cBhvr>
                                        <p:cTn id="28" dur="26">
                                          <p:stCondLst>
                                            <p:cond delay="1642"/>
                                          </p:stCondLst>
                                        </p:cTn>
                                        <p:tgtEl>
                                          <p:spTgt spid="3">
                                            <p:txEl>
                                              <p:pRg st="5" end="5"/>
                                            </p:txEl>
                                          </p:spTgt>
                                        </p:tgtEl>
                                      </p:cBhvr>
                                      <p:to x="100000" y="90000"/>
                                    </p:animScale>
                                    <p:animScale>
                                      <p:cBhvr>
                                        <p:cTn id="29" dur="166" decel="50000">
                                          <p:stCondLst>
                                            <p:cond delay="1668"/>
                                          </p:stCondLst>
                                        </p:cTn>
                                        <p:tgtEl>
                                          <p:spTgt spid="3">
                                            <p:txEl>
                                              <p:pRg st="5" end="5"/>
                                            </p:txEl>
                                          </p:spTgt>
                                        </p:tgtEl>
                                      </p:cBhvr>
                                      <p:to x="100000" y="100000"/>
                                    </p:animScale>
                                    <p:animScale>
                                      <p:cBhvr>
                                        <p:cTn id="30" dur="26">
                                          <p:stCondLst>
                                            <p:cond delay="1808"/>
                                          </p:stCondLst>
                                        </p:cTn>
                                        <p:tgtEl>
                                          <p:spTgt spid="3">
                                            <p:txEl>
                                              <p:pRg st="5" end="5"/>
                                            </p:txEl>
                                          </p:spTgt>
                                        </p:tgtEl>
                                      </p:cBhvr>
                                      <p:to x="100000" y="95000"/>
                                    </p:animScale>
                                    <p:animScale>
                                      <p:cBhvr>
                                        <p:cTn id="31" dur="166" decel="50000">
                                          <p:stCondLst>
                                            <p:cond delay="1834"/>
                                          </p:stCondLst>
                                        </p:cTn>
                                        <p:tgtEl>
                                          <p:spTgt spid="3">
                                            <p:txEl>
                                              <p:pRg st="5" end="5"/>
                                            </p:txEl>
                                          </p:spTgt>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80">
                                          <p:stCondLst>
                                            <p:cond delay="0"/>
                                          </p:stCondLst>
                                        </p:cTn>
                                        <p:tgtEl>
                                          <p:spTgt spid="3">
                                            <p:txEl>
                                              <p:pRg st="7" end="7"/>
                                            </p:txEl>
                                          </p:spTgt>
                                        </p:tgtEl>
                                      </p:cBhvr>
                                    </p:animEffect>
                                    <p:anim calcmode="lin" valueType="num">
                                      <p:cBhvr>
                                        <p:cTn id="35"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7" end="7"/>
                                            </p:txEl>
                                          </p:spTgt>
                                        </p:tgtEl>
                                      </p:cBhvr>
                                      <p:to x="100000" y="60000"/>
                                    </p:animScale>
                                    <p:animScale>
                                      <p:cBhvr>
                                        <p:cTn id="41" dur="166" decel="50000">
                                          <p:stCondLst>
                                            <p:cond delay="676"/>
                                          </p:stCondLst>
                                        </p:cTn>
                                        <p:tgtEl>
                                          <p:spTgt spid="3">
                                            <p:txEl>
                                              <p:pRg st="7" end="7"/>
                                            </p:txEl>
                                          </p:spTgt>
                                        </p:tgtEl>
                                      </p:cBhvr>
                                      <p:to x="100000" y="100000"/>
                                    </p:animScale>
                                    <p:animScale>
                                      <p:cBhvr>
                                        <p:cTn id="42" dur="26">
                                          <p:stCondLst>
                                            <p:cond delay="1312"/>
                                          </p:stCondLst>
                                        </p:cTn>
                                        <p:tgtEl>
                                          <p:spTgt spid="3">
                                            <p:txEl>
                                              <p:pRg st="7" end="7"/>
                                            </p:txEl>
                                          </p:spTgt>
                                        </p:tgtEl>
                                      </p:cBhvr>
                                      <p:to x="100000" y="80000"/>
                                    </p:animScale>
                                    <p:animScale>
                                      <p:cBhvr>
                                        <p:cTn id="43" dur="166" decel="50000">
                                          <p:stCondLst>
                                            <p:cond delay="1338"/>
                                          </p:stCondLst>
                                        </p:cTn>
                                        <p:tgtEl>
                                          <p:spTgt spid="3">
                                            <p:txEl>
                                              <p:pRg st="7" end="7"/>
                                            </p:txEl>
                                          </p:spTgt>
                                        </p:tgtEl>
                                      </p:cBhvr>
                                      <p:to x="100000" y="100000"/>
                                    </p:animScale>
                                    <p:animScale>
                                      <p:cBhvr>
                                        <p:cTn id="44" dur="26">
                                          <p:stCondLst>
                                            <p:cond delay="1642"/>
                                          </p:stCondLst>
                                        </p:cTn>
                                        <p:tgtEl>
                                          <p:spTgt spid="3">
                                            <p:txEl>
                                              <p:pRg st="7" end="7"/>
                                            </p:txEl>
                                          </p:spTgt>
                                        </p:tgtEl>
                                      </p:cBhvr>
                                      <p:to x="100000" y="90000"/>
                                    </p:animScale>
                                    <p:animScale>
                                      <p:cBhvr>
                                        <p:cTn id="45" dur="166" decel="50000">
                                          <p:stCondLst>
                                            <p:cond delay="1668"/>
                                          </p:stCondLst>
                                        </p:cTn>
                                        <p:tgtEl>
                                          <p:spTgt spid="3">
                                            <p:txEl>
                                              <p:pRg st="7" end="7"/>
                                            </p:txEl>
                                          </p:spTgt>
                                        </p:tgtEl>
                                      </p:cBhvr>
                                      <p:to x="100000" y="100000"/>
                                    </p:animScale>
                                    <p:animScale>
                                      <p:cBhvr>
                                        <p:cTn id="46" dur="26">
                                          <p:stCondLst>
                                            <p:cond delay="1808"/>
                                          </p:stCondLst>
                                        </p:cTn>
                                        <p:tgtEl>
                                          <p:spTgt spid="3">
                                            <p:txEl>
                                              <p:pRg st="7" end="7"/>
                                            </p:txEl>
                                          </p:spTgt>
                                        </p:tgtEl>
                                      </p:cBhvr>
                                      <p:to x="100000" y="95000"/>
                                    </p:animScale>
                                    <p:animScale>
                                      <p:cBhvr>
                                        <p:cTn id="47" dur="166" decel="50000">
                                          <p:stCondLst>
                                            <p:cond delay="1834"/>
                                          </p:stCondLst>
                                        </p:cTn>
                                        <p:tgtEl>
                                          <p:spTgt spid="3">
                                            <p:txEl>
                                              <p:pRg st="7" end="7"/>
                                            </p:txEl>
                                          </p:spTgt>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wipe(down)">
                                      <p:cBhvr>
                                        <p:cTn id="50" dur="580">
                                          <p:stCondLst>
                                            <p:cond delay="0"/>
                                          </p:stCondLst>
                                        </p:cTn>
                                        <p:tgtEl>
                                          <p:spTgt spid="3">
                                            <p:txEl>
                                              <p:pRg st="8" end="8"/>
                                            </p:txEl>
                                          </p:spTgt>
                                        </p:tgtEl>
                                      </p:cBhvr>
                                    </p:animEffect>
                                    <p:anim calcmode="lin" valueType="num">
                                      <p:cBhvr>
                                        <p:cTn id="51"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8" end="8"/>
                                            </p:txEl>
                                          </p:spTgt>
                                        </p:tgtEl>
                                      </p:cBhvr>
                                      <p:to x="100000" y="60000"/>
                                    </p:animScale>
                                    <p:animScale>
                                      <p:cBhvr>
                                        <p:cTn id="57" dur="166" decel="50000">
                                          <p:stCondLst>
                                            <p:cond delay="676"/>
                                          </p:stCondLst>
                                        </p:cTn>
                                        <p:tgtEl>
                                          <p:spTgt spid="3">
                                            <p:txEl>
                                              <p:pRg st="8" end="8"/>
                                            </p:txEl>
                                          </p:spTgt>
                                        </p:tgtEl>
                                      </p:cBhvr>
                                      <p:to x="100000" y="100000"/>
                                    </p:animScale>
                                    <p:animScale>
                                      <p:cBhvr>
                                        <p:cTn id="58" dur="26">
                                          <p:stCondLst>
                                            <p:cond delay="1312"/>
                                          </p:stCondLst>
                                        </p:cTn>
                                        <p:tgtEl>
                                          <p:spTgt spid="3">
                                            <p:txEl>
                                              <p:pRg st="8" end="8"/>
                                            </p:txEl>
                                          </p:spTgt>
                                        </p:tgtEl>
                                      </p:cBhvr>
                                      <p:to x="100000" y="80000"/>
                                    </p:animScale>
                                    <p:animScale>
                                      <p:cBhvr>
                                        <p:cTn id="59" dur="166" decel="50000">
                                          <p:stCondLst>
                                            <p:cond delay="1338"/>
                                          </p:stCondLst>
                                        </p:cTn>
                                        <p:tgtEl>
                                          <p:spTgt spid="3">
                                            <p:txEl>
                                              <p:pRg st="8" end="8"/>
                                            </p:txEl>
                                          </p:spTgt>
                                        </p:tgtEl>
                                      </p:cBhvr>
                                      <p:to x="100000" y="100000"/>
                                    </p:animScale>
                                    <p:animScale>
                                      <p:cBhvr>
                                        <p:cTn id="60" dur="26">
                                          <p:stCondLst>
                                            <p:cond delay="1642"/>
                                          </p:stCondLst>
                                        </p:cTn>
                                        <p:tgtEl>
                                          <p:spTgt spid="3">
                                            <p:txEl>
                                              <p:pRg st="8" end="8"/>
                                            </p:txEl>
                                          </p:spTgt>
                                        </p:tgtEl>
                                      </p:cBhvr>
                                      <p:to x="100000" y="90000"/>
                                    </p:animScale>
                                    <p:animScale>
                                      <p:cBhvr>
                                        <p:cTn id="61" dur="166" decel="50000">
                                          <p:stCondLst>
                                            <p:cond delay="1668"/>
                                          </p:stCondLst>
                                        </p:cTn>
                                        <p:tgtEl>
                                          <p:spTgt spid="3">
                                            <p:txEl>
                                              <p:pRg st="8" end="8"/>
                                            </p:txEl>
                                          </p:spTgt>
                                        </p:tgtEl>
                                      </p:cBhvr>
                                      <p:to x="100000" y="100000"/>
                                    </p:animScale>
                                    <p:animScale>
                                      <p:cBhvr>
                                        <p:cTn id="62" dur="26">
                                          <p:stCondLst>
                                            <p:cond delay="1808"/>
                                          </p:stCondLst>
                                        </p:cTn>
                                        <p:tgtEl>
                                          <p:spTgt spid="3">
                                            <p:txEl>
                                              <p:pRg st="8" end="8"/>
                                            </p:txEl>
                                          </p:spTgt>
                                        </p:tgtEl>
                                      </p:cBhvr>
                                      <p:to x="100000" y="95000"/>
                                    </p:animScale>
                                    <p:animScale>
                                      <p:cBhvr>
                                        <p:cTn id="63" dur="166" decel="50000">
                                          <p:stCondLst>
                                            <p:cond delay="1834"/>
                                          </p:stCondLst>
                                        </p:cTn>
                                        <p:tgtEl>
                                          <p:spTgt spid="3">
                                            <p:txEl>
                                              <p:pRg st="8" end="8"/>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6">
                                            <p:txEl>
                                              <p:pRg st="0" end="0"/>
                                            </p:txEl>
                                          </p:spTgt>
                                        </p:tgtEl>
                                        <p:attrNameLst>
                                          <p:attrName>style.visibility</p:attrName>
                                        </p:attrNameLst>
                                      </p:cBhvr>
                                      <p:to>
                                        <p:strVal val="visible"/>
                                      </p:to>
                                    </p:set>
                                    <p:animEffect transition="in" filter="barn(inVertical)">
                                      <p:cBhvr>
                                        <p:cTn id="68" dur="500"/>
                                        <p:tgtEl>
                                          <p:spTgt spid="6">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Effect transition="in" filter="wipe(down)">
                                      <p:cBhvr>
                                        <p:cTn id="73" dur="580">
                                          <p:stCondLst>
                                            <p:cond delay="0"/>
                                          </p:stCondLst>
                                        </p:cTn>
                                        <p:tgtEl>
                                          <p:spTgt spid="8">
                                            <p:txEl>
                                              <p:pRg st="2" end="2"/>
                                            </p:txEl>
                                          </p:spTgt>
                                        </p:tgtEl>
                                      </p:cBhvr>
                                    </p:animEffect>
                                    <p:anim calcmode="lin" valueType="num">
                                      <p:cBhvr>
                                        <p:cTn id="74"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8">
                                            <p:txEl>
                                              <p:pRg st="2" end="2"/>
                                            </p:txEl>
                                          </p:spTgt>
                                        </p:tgtEl>
                                      </p:cBhvr>
                                      <p:to x="100000" y="60000"/>
                                    </p:animScale>
                                    <p:animScale>
                                      <p:cBhvr>
                                        <p:cTn id="80" dur="166" decel="50000">
                                          <p:stCondLst>
                                            <p:cond delay="676"/>
                                          </p:stCondLst>
                                        </p:cTn>
                                        <p:tgtEl>
                                          <p:spTgt spid="8">
                                            <p:txEl>
                                              <p:pRg st="2" end="2"/>
                                            </p:txEl>
                                          </p:spTgt>
                                        </p:tgtEl>
                                      </p:cBhvr>
                                      <p:to x="100000" y="100000"/>
                                    </p:animScale>
                                    <p:animScale>
                                      <p:cBhvr>
                                        <p:cTn id="81" dur="26">
                                          <p:stCondLst>
                                            <p:cond delay="1312"/>
                                          </p:stCondLst>
                                        </p:cTn>
                                        <p:tgtEl>
                                          <p:spTgt spid="8">
                                            <p:txEl>
                                              <p:pRg st="2" end="2"/>
                                            </p:txEl>
                                          </p:spTgt>
                                        </p:tgtEl>
                                      </p:cBhvr>
                                      <p:to x="100000" y="80000"/>
                                    </p:animScale>
                                    <p:animScale>
                                      <p:cBhvr>
                                        <p:cTn id="82" dur="166" decel="50000">
                                          <p:stCondLst>
                                            <p:cond delay="1338"/>
                                          </p:stCondLst>
                                        </p:cTn>
                                        <p:tgtEl>
                                          <p:spTgt spid="8">
                                            <p:txEl>
                                              <p:pRg st="2" end="2"/>
                                            </p:txEl>
                                          </p:spTgt>
                                        </p:tgtEl>
                                      </p:cBhvr>
                                      <p:to x="100000" y="100000"/>
                                    </p:animScale>
                                    <p:animScale>
                                      <p:cBhvr>
                                        <p:cTn id="83" dur="26">
                                          <p:stCondLst>
                                            <p:cond delay="1642"/>
                                          </p:stCondLst>
                                        </p:cTn>
                                        <p:tgtEl>
                                          <p:spTgt spid="8">
                                            <p:txEl>
                                              <p:pRg st="2" end="2"/>
                                            </p:txEl>
                                          </p:spTgt>
                                        </p:tgtEl>
                                      </p:cBhvr>
                                      <p:to x="100000" y="90000"/>
                                    </p:animScale>
                                    <p:animScale>
                                      <p:cBhvr>
                                        <p:cTn id="84" dur="166" decel="50000">
                                          <p:stCondLst>
                                            <p:cond delay="1668"/>
                                          </p:stCondLst>
                                        </p:cTn>
                                        <p:tgtEl>
                                          <p:spTgt spid="8">
                                            <p:txEl>
                                              <p:pRg st="2" end="2"/>
                                            </p:txEl>
                                          </p:spTgt>
                                        </p:tgtEl>
                                      </p:cBhvr>
                                      <p:to x="100000" y="100000"/>
                                    </p:animScale>
                                    <p:animScale>
                                      <p:cBhvr>
                                        <p:cTn id="85" dur="26">
                                          <p:stCondLst>
                                            <p:cond delay="1808"/>
                                          </p:stCondLst>
                                        </p:cTn>
                                        <p:tgtEl>
                                          <p:spTgt spid="8">
                                            <p:txEl>
                                              <p:pRg st="2" end="2"/>
                                            </p:txEl>
                                          </p:spTgt>
                                        </p:tgtEl>
                                      </p:cBhvr>
                                      <p:to x="100000" y="95000"/>
                                    </p:animScale>
                                    <p:animScale>
                                      <p:cBhvr>
                                        <p:cTn id="86" dur="166" decel="50000">
                                          <p:stCondLst>
                                            <p:cond delay="1834"/>
                                          </p:stCondLst>
                                        </p:cTn>
                                        <p:tgtEl>
                                          <p:spTgt spid="8">
                                            <p:txEl>
                                              <p:pRg st="2" end="2"/>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8">
                                            <p:txEl>
                                              <p:pRg st="3" end="3"/>
                                            </p:txEl>
                                          </p:spTgt>
                                        </p:tgtEl>
                                        <p:attrNameLst>
                                          <p:attrName>style.visibility</p:attrName>
                                        </p:attrNameLst>
                                      </p:cBhvr>
                                      <p:to>
                                        <p:strVal val="visible"/>
                                      </p:to>
                                    </p:set>
                                    <p:animEffect transition="in" filter="wipe(down)">
                                      <p:cBhvr>
                                        <p:cTn id="89" dur="580">
                                          <p:stCondLst>
                                            <p:cond delay="0"/>
                                          </p:stCondLst>
                                        </p:cTn>
                                        <p:tgtEl>
                                          <p:spTgt spid="8">
                                            <p:txEl>
                                              <p:pRg st="3" end="3"/>
                                            </p:txEl>
                                          </p:spTgt>
                                        </p:tgtEl>
                                      </p:cBhvr>
                                    </p:animEffect>
                                    <p:anim calcmode="lin" valueType="num">
                                      <p:cBhvr>
                                        <p:cTn id="90"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8">
                                            <p:txEl>
                                              <p:pRg st="3" end="3"/>
                                            </p:txEl>
                                          </p:spTgt>
                                        </p:tgtEl>
                                      </p:cBhvr>
                                      <p:to x="100000" y="60000"/>
                                    </p:animScale>
                                    <p:animScale>
                                      <p:cBhvr>
                                        <p:cTn id="96" dur="166" decel="50000">
                                          <p:stCondLst>
                                            <p:cond delay="676"/>
                                          </p:stCondLst>
                                        </p:cTn>
                                        <p:tgtEl>
                                          <p:spTgt spid="8">
                                            <p:txEl>
                                              <p:pRg st="3" end="3"/>
                                            </p:txEl>
                                          </p:spTgt>
                                        </p:tgtEl>
                                      </p:cBhvr>
                                      <p:to x="100000" y="100000"/>
                                    </p:animScale>
                                    <p:animScale>
                                      <p:cBhvr>
                                        <p:cTn id="97" dur="26">
                                          <p:stCondLst>
                                            <p:cond delay="1312"/>
                                          </p:stCondLst>
                                        </p:cTn>
                                        <p:tgtEl>
                                          <p:spTgt spid="8">
                                            <p:txEl>
                                              <p:pRg st="3" end="3"/>
                                            </p:txEl>
                                          </p:spTgt>
                                        </p:tgtEl>
                                      </p:cBhvr>
                                      <p:to x="100000" y="80000"/>
                                    </p:animScale>
                                    <p:animScale>
                                      <p:cBhvr>
                                        <p:cTn id="98" dur="166" decel="50000">
                                          <p:stCondLst>
                                            <p:cond delay="1338"/>
                                          </p:stCondLst>
                                        </p:cTn>
                                        <p:tgtEl>
                                          <p:spTgt spid="8">
                                            <p:txEl>
                                              <p:pRg st="3" end="3"/>
                                            </p:txEl>
                                          </p:spTgt>
                                        </p:tgtEl>
                                      </p:cBhvr>
                                      <p:to x="100000" y="100000"/>
                                    </p:animScale>
                                    <p:animScale>
                                      <p:cBhvr>
                                        <p:cTn id="99" dur="26">
                                          <p:stCondLst>
                                            <p:cond delay="1642"/>
                                          </p:stCondLst>
                                        </p:cTn>
                                        <p:tgtEl>
                                          <p:spTgt spid="8">
                                            <p:txEl>
                                              <p:pRg st="3" end="3"/>
                                            </p:txEl>
                                          </p:spTgt>
                                        </p:tgtEl>
                                      </p:cBhvr>
                                      <p:to x="100000" y="90000"/>
                                    </p:animScale>
                                    <p:animScale>
                                      <p:cBhvr>
                                        <p:cTn id="100" dur="166" decel="50000">
                                          <p:stCondLst>
                                            <p:cond delay="1668"/>
                                          </p:stCondLst>
                                        </p:cTn>
                                        <p:tgtEl>
                                          <p:spTgt spid="8">
                                            <p:txEl>
                                              <p:pRg st="3" end="3"/>
                                            </p:txEl>
                                          </p:spTgt>
                                        </p:tgtEl>
                                      </p:cBhvr>
                                      <p:to x="100000" y="100000"/>
                                    </p:animScale>
                                    <p:animScale>
                                      <p:cBhvr>
                                        <p:cTn id="101" dur="26">
                                          <p:stCondLst>
                                            <p:cond delay="1808"/>
                                          </p:stCondLst>
                                        </p:cTn>
                                        <p:tgtEl>
                                          <p:spTgt spid="8">
                                            <p:txEl>
                                              <p:pRg st="3" end="3"/>
                                            </p:txEl>
                                          </p:spTgt>
                                        </p:tgtEl>
                                      </p:cBhvr>
                                      <p:to x="100000" y="95000"/>
                                    </p:animScale>
                                    <p:animScale>
                                      <p:cBhvr>
                                        <p:cTn id="102" dur="166" decel="50000">
                                          <p:stCondLst>
                                            <p:cond delay="1834"/>
                                          </p:stCondLst>
                                        </p:cTn>
                                        <p:tgtEl>
                                          <p:spTgt spid="8">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marR="0" indent="0" algn="r" rtl="1">
              <a:lnSpc>
                <a:spcPct val="115000"/>
              </a:lnSpc>
              <a:spcBef>
                <a:spcPts val="0"/>
              </a:spcBef>
              <a:spcAft>
                <a:spcPts val="1000"/>
              </a:spcAft>
              <a:buNone/>
            </a:pPr>
            <a:r>
              <a:rPr lang="fa-IR" sz="4000" dirty="0" smtClean="0">
                <a:ln w="5271" cap="flat" cmpd="sng" algn="ctr">
                  <a:solidFill>
                    <a:srgbClr val="4579B8"/>
                  </a:solidFill>
                  <a:prstDash val="solid"/>
                  <a:round/>
                </a:ln>
                <a:solidFill>
                  <a:srgbClr val="00CC00"/>
                </a:solidFill>
                <a:latin typeface="Besmellah 2"/>
                <a:ea typeface="Calibri"/>
                <a:cs typeface="B Davat"/>
              </a:rPr>
              <a:t>      فصل5:</a:t>
            </a:r>
            <a:r>
              <a:rPr lang="fa-IR" sz="4000" b="1" dirty="0" smtClean="0">
                <a:ln w="5271" cap="flat" cmpd="sng" algn="ctr">
                  <a:solidFill>
                    <a:srgbClr val="4579B8"/>
                  </a:solidFill>
                  <a:prstDash val="solid"/>
                  <a:round/>
                </a:ln>
                <a:solidFill>
                  <a:srgbClr val="00CC00"/>
                </a:solidFill>
                <a:latin typeface="Besmellah 2"/>
                <a:ea typeface="Calibri"/>
                <a:cs typeface="B Davat"/>
              </a:rPr>
              <a:t>آیا </a:t>
            </a:r>
            <a:r>
              <a:rPr lang="fa-IR" sz="4000" b="1" dirty="0">
                <a:ln w="5271" cap="flat" cmpd="sng" algn="ctr">
                  <a:solidFill>
                    <a:srgbClr val="4579B8"/>
                  </a:solidFill>
                  <a:prstDash val="solid"/>
                  <a:round/>
                </a:ln>
                <a:solidFill>
                  <a:srgbClr val="00CC00"/>
                </a:solidFill>
                <a:latin typeface="Besmellah 2"/>
                <a:ea typeface="Calibri"/>
                <a:cs typeface="B Davat"/>
              </a:rPr>
              <a:t>می دانستید</a:t>
            </a:r>
            <a:r>
              <a:rPr lang="fa-IR" sz="4000" dirty="0" smtClean="0">
                <a:ln w="5271" cap="flat" cmpd="sng" algn="ctr">
                  <a:solidFill>
                    <a:srgbClr val="4579B8"/>
                  </a:solidFill>
                  <a:prstDash val="solid"/>
                  <a:round/>
                </a:ln>
                <a:solidFill>
                  <a:srgbClr val="00CC00"/>
                </a:solidFill>
                <a:latin typeface="Besmellah 2"/>
                <a:ea typeface="Calibri"/>
                <a:cs typeface="B Davat"/>
              </a:rPr>
              <a:t>............26</a:t>
            </a:r>
            <a:endParaRPr lang="en-US" sz="1200" dirty="0">
              <a:solidFill>
                <a:srgbClr val="00CC00"/>
              </a:solidFill>
              <a:latin typeface="Calibri"/>
              <a:ea typeface="Calibri"/>
              <a:cs typeface="Arial"/>
            </a:endParaRPr>
          </a:p>
          <a:p>
            <a:pPr marL="109728" indent="0">
              <a:buNone/>
            </a:pPr>
            <a:endParaRPr lang="en-US" dirty="0"/>
          </a:p>
        </p:txBody>
      </p:sp>
      <p:sp>
        <p:nvSpPr>
          <p:cNvPr id="5" name="Rectangle 4"/>
          <p:cNvSpPr/>
          <p:nvPr/>
        </p:nvSpPr>
        <p:spPr>
          <a:xfrm>
            <a:off x="0" y="1147665"/>
            <a:ext cx="9125339" cy="5232971"/>
          </a:xfrm>
          <a:prstGeom prst="rect">
            <a:avLst/>
          </a:prstGeom>
        </p:spPr>
        <p:txBody>
          <a:bodyPr wrap="square">
            <a:spAutoFit/>
          </a:bodyPr>
          <a:lstStyle/>
          <a:p>
            <a:pPr algn="r" rtl="1">
              <a:lnSpc>
                <a:spcPct val="115000"/>
              </a:lnSpc>
              <a:spcAft>
                <a:spcPts val="1000"/>
              </a:spcAft>
              <a:tabLst>
                <a:tab pos="409575" algn="l"/>
                <a:tab pos="4648200" algn="l"/>
                <a:tab pos="6391275" algn="l"/>
              </a:tabLst>
            </a:pPr>
            <a:r>
              <a:rPr lang="en-US" sz="3600" b="1" dirty="0" smtClean="0">
                <a:ln w="8890" cap="flat" cmpd="sng" algn="ctr">
                  <a:solidFill>
                    <a:srgbClr val="FFFFFF"/>
                  </a:solidFill>
                  <a:prstDash val="solid"/>
                  <a:miter lim="0"/>
                </a:ln>
                <a:solidFill>
                  <a:srgbClr val="7030A0"/>
                </a:solidFill>
                <a:effectLst/>
                <a:latin typeface="Besmellah 2"/>
                <a:ea typeface="Calibri"/>
                <a:cs typeface="B Davat"/>
              </a:rPr>
              <a:t>	</a:t>
            </a:r>
            <a:r>
              <a:rPr lang="fa-IR" sz="3600" b="1" dirty="0" smtClean="0">
                <a:ln w="8890" cap="flat" cmpd="sng" algn="ctr">
                  <a:solidFill>
                    <a:srgbClr val="FFFFFF"/>
                  </a:solidFill>
                  <a:prstDash val="solid"/>
                  <a:miter lim="0"/>
                </a:ln>
                <a:solidFill>
                  <a:srgbClr val="7030A0"/>
                </a:solidFill>
                <a:effectLst/>
                <a:latin typeface="Besmellah 2"/>
                <a:ea typeface="Calibri"/>
                <a:cs typeface="B Davat"/>
              </a:rPr>
              <a:t>      </a:t>
            </a:r>
            <a:r>
              <a:rPr lang="fa-IR" sz="5400" b="1" dirty="0" smtClean="0">
                <a:ln w="8890" cap="flat" cmpd="sng" algn="ctr">
                  <a:solidFill>
                    <a:srgbClr val="FFFFFF"/>
                  </a:solidFill>
                  <a:prstDash val="solid"/>
                  <a:miter lim="0"/>
                </a:ln>
                <a:solidFill>
                  <a:srgbClr val="7030A0"/>
                </a:solidFill>
                <a:effectLst/>
                <a:latin typeface="Besmellah 2"/>
                <a:ea typeface="Calibri"/>
                <a:cs typeface="B Davat"/>
              </a:rPr>
              <a:t>اهداف پژوهش:</a:t>
            </a:r>
            <a:r>
              <a:rPr lang="en-US" sz="3600" dirty="0" smtClean="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latin typeface="Besmellah 2"/>
                <a:ea typeface="Calibri"/>
                <a:cs typeface="B Davat"/>
              </a:rPr>
              <a:t>	</a:t>
            </a:r>
            <a:endParaRPr lang="fa-IR" sz="3600" dirty="0" smtClean="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latin typeface="Besmellah 2"/>
              <a:ea typeface="Calibri"/>
              <a:cs typeface="B Davat"/>
            </a:endParaRPr>
          </a:p>
          <a:p>
            <a:pPr algn="l">
              <a:lnSpc>
                <a:spcPct val="115000"/>
              </a:lnSpc>
              <a:spcAft>
                <a:spcPts val="1000"/>
              </a:spcAft>
              <a:tabLst>
                <a:tab pos="409575" algn="l"/>
                <a:tab pos="4648200" algn="l"/>
                <a:tab pos="6391275" algn="l"/>
              </a:tabLst>
            </a:pPr>
            <a:r>
              <a:rPr lang="en-US" sz="3200" dirty="0" smtClean="0">
                <a:ln w="8890" cap="flat" cmpd="sng" algn="ctr">
                  <a:solidFill>
                    <a:srgbClr val="FFFFFF"/>
                  </a:solidFill>
                  <a:prstDash val="solid"/>
                  <a:miter lim="0"/>
                </a:ln>
                <a:solidFill>
                  <a:srgbClr val="0070C0"/>
                </a:solidFill>
                <a:latin typeface="Besmellah 2"/>
                <a:ea typeface="Calibri"/>
                <a:cs typeface="B Davat" pitchFamily="2" charset="-78"/>
              </a:rPr>
              <a:t>  </a:t>
            </a:r>
            <a:r>
              <a:rPr lang="fa-IR" sz="3200" dirty="0" smtClean="0">
                <a:ln w="8890" cap="flat" cmpd="sng" algn="ctr">
                  <a:solidFill>
                    <a:srgbClr val="FFFFFF"/>
                  </a:solidFill>
                  <a:prstDash val="solid"/>
                  <a:miter lim="0"/>
                </a:ln>
                <a:solidFill>
                  <a:srgbClr val="0070C0"/>
                </a:solidFill>
                <a:latin typeface="Besmellah 2"/>
                <a:ea typeface="Calibri"/>
                <a:cs typeface="B Davat" pitchFamily="2" charset="-78"/>
              </a:rPr>
              <a:t>1. </a:t>
            </a:r>
            <a:r>
              <a:rPr lang="fa-IR" sz="3200" dirty="0" smtClean="0">
                <a:ln w="8890" cap="flat" cmpd="sng" algn="ctr">
                  <a:solidFill>
                    <a:srgbClr val="FFFFFF"/>
                  </a:solidFill>
                  <a:prstDash val="solid"/>
                  <a:miter lim="0"/>
                </a:ln>
                <a:solidFill>
                  <a:srgbClr val="C00000"/>
                </a:solidFill>
                <a:effectLst/>
                <a:latin typeface="Besmellah 2"/>
                <a:ea typeface="Calibri"/>
                <a:cs typeface="B Davat"/>
              </a:rPr>
              <a:t>آشنایی با کیهان   </a:t>
            </a:r>
            <a:r>
              <a:rPr lang="fa-IR" sz="3200" dirty="0" smtClean="0">
                <a:ln w="8890" cap="flat" cmpd="sng" algn="ctr">
                  <a:solidFill>
                    <a:srgbClr val="FFFFFF"/>
                  </a:solidFill>
                  <a:prstDash val="solid"/>
                  <a:miter lim="0"/>
                </a:ln>
                <a:solidFill>
                  <a:srgbClr val="0070C0"/>
                </a:solidFill>
                <a:effectLst/>
                <a:latin typeface="Besmellah 2"/>
                <a:ea typeface="Calibri"/>
                <a:cs typeface="B Davat"/>
              </a:rPr>
              <a:t>2</a:t>
            </a:r>
            <a:r>
              <a:rPr lang="fa-IR" sz="3200" dirty="0" smtClean="0">
                <a:ln w="8890" cap="flat" cmpd="sng" algn="ctr">
                  <a:solidFill>
                    <a:srgbClr val="FFFFFF"/>
                  </a:solidFill>
                  <a:prstDash val="solid"/>
                  <a:miter lim="0"/>
                </a:ln>
                <a:solidFill>
                  <a:srgbClr val="0070C0"/>
                </a:solidFill>
                <a:latin typeface="Besmellah 2"/>
                <a:ea typeface="Calibri"/>
                <a:cs typeface="B Davat"/>
              </a:rPr>
              <a:t>.  </a:t>
            </a:r>
            <a:r>
              <a:rPr lang="fa-IR" sz="3200" dirty="0" smtClean="0">
                <a:ln w="8890" cap="flat" cmpd="sng" algn="ctr">
                  <a:solidFill>
                    <a:srgbClr val="FFFFFF"/>
                  </a:solidFill>
                  <a:prstDash val="solid"/>
                  <a:miter lim="0"/>
                </a:ln>
                <a:solidFill>
                  <a:srgbClr val="C00000"/>
                </a:solidFill>
                <a:effectLst/>
                <a:latin typeface="Besmellah 2"/>
                <a:ea typeface="Calibri"/>
                <a:cs typeface="B Davat"/>
              </a:rPr>
              <a:t>آشنایی با ابزار نجوم</a:t>
            </a:r>
            <a:r>
              <a:rPr lang="fa-IR" sz="3200" dirty="0" smtClean="0">
                <a:ln w="8890" cap="flat" cmpd="sng" algn="ctr">
                  <a:solidFill>
                    <a:srgbClr val="FFFFFF"/>
                  </a:solidFill>
                  <a:prstDash val="solid"/>
                  <a:miter lim="0"/>
                </a:ln>
                <a:solidFill>
                  <a:srgbClr val="C00000"/>
                </a:solidFill>
                <a:effectLst/>
                <a:latin typeface="Besmellah 2"/>
                <a:ea typeface="Calibri"/>
                <a:cs typeface="B Davat" pitchFamily="2" charset="-78"/>
              </a:rPr>
              <a:t> </a:t>
            </a:r>
            <a:r>
              <a:rPr lang="fa-IR" sz="3200" dirty="0" smtClean="0">
                <a:ln w="8890" cap="flat" cmpd="sng" algn="ctr">
                  <a:solidFill>
                    <a:srgbClr val="FFFFFF"/>
                  </a:solidFill>
                  <a:prstDash val="solid"/>
                  <a:miter lim="0"/>
                </a:ln>
                <a:solidFill>
                  <a:srgbClr val="0070C0"/>
                </a:solidFill>
                <a:latin typeface="Besmellah 2"/>
                <a:ea typeface="Calibri"/>
                <a:cs typeface="B Davat" pitchFamily="2" charset="-78"/>
              </a:rPr>
              <a:t>3</a:t>
            </a:r>
            <a:r>
              <a:rPr lang="fa-IR" sz="3200" dirty="0" smtClean="0">
                <a:ln w="8890" cap="flat" cmpd="sng" algn="ctr">
                  <a:solidFill>
                    <a:srgbClr val="FFFFFF"/>
                  </a:solidFill>
                  <a:prstDash val="solid"/>
                  <a:miter lim="0"/>
                </a:ln>
                <a:solidFill>
                  <a:srgbClr val="0070C0"/>
                </a:solidFill>
                <a:effectLst/>
                <a:latin typeface="Besmellah 2"/>
                <a:ea typeface="Calibri"/>
                <a:cs typeface="B Davat" pitchFamily="2" charset="-78"/>
              </a:rPr>
              <a:t>.</a:t>
            </a:r>
            <a:r>
              <a:rPr lang="fa-IR" sz="3200" dirty="0" smtClean="0">
                <a:ln w="8890" cap="flat" cmpd="sng" algn="ctr">
                  <a:solidFill>
                    <a:srgbClr val="FFFFFF"/>
                  </a:solidFill>
                  <a:prstDash val="solid"/>
                  <a:miter lim="0"/>
                </a:ln>
                <a:solidFill>
                  <a:srgbClr val="C00000"/>
                </a:solidFill>
                <a:effectLst/>
                <a:latin typeface="Besmellah 2"/>
                <a:ea typeface="Calibri"/>
                <a:cs typeface="B Davat" pitchFamily="2" charset="-78"/>
              </a:rPr>
              <a:t>پی بردن به عظمت خداوند</a:t>
            </a:r>
            <a:endParaRPr lang="fa-IR" sz="3200" dirty="0" smtClean="0">
              <a:ln w="8890" cap="flat" cmpd="sng" algn="ctr">
                <a:solidFill>
                  <a:srgbClr val="FFFFFF"/>
                </a:solidFill>
                <a:prstDash val="solid"/>
                <a:miter lim="0"/>
              </a:ln>
              <a:solidFill>
                <a:srgbClr val="C00000"/>
              </a:solidFill>
              <a:effectLst/>
              <a:latin typeface="Besmellah 2"/>
              <a:ea typeface="Calibri"/>
              <a:cs typeface="B Davat"/>
            </a:endParaRPr>
          </a:p>
          <a:p>
            <a:pPr marR="0" lvl="0" algn="r" rtl="1">
              <a:lnSpc>
                <a:spcPct val="115000"/>
              </a:lnSpc>
              <a:spcBef>
                <a:spcPts val="0"/>
              </a:spcBef>
              <a:spcAft>
                <a:spcPts val="1000"/>
              </a:spcAft>
            </a:pPr>
            <a:r>
              <a:rPr lang="fa-IR" sz="3200" dirty="0" smtClean="0">
                <a:ln w="8890" cap="flat" cmpd="sng" algn="ctr">
                  <a:solidFill>
                    <a:srgbClr val="FFFFFF"/>
                  </a:solidFill>
                  <a:prstDash val="solid"/>
                  <a:miter lim="0"/>
                </a:ln>
                <a:solidFill>
                  <a:srgbClr val="C00000"/>
                </a:solidFill>
                <a:effectLst/>
                <a:latin typeface="Besmellah 2"/>
                <a:ea typeface="Calibri"/>
                <a:cs typeface="B Davat"/>
              </a:rPr>
              <a:t>                                                       </a:t>
            </a:r>
          </a:p>
          <a:p>
            <a:pPr marR="0" lvl="0" algn="r" rtl="1">
              <a:lnSpc>
                <a:spcPct val="115000"/>
              </a:lnSpc>
              <a:spcBef>
                <a:spcPts val="0"/>
              </a:spcBef>
              <a:spcAft>
                <a:spcPts val="1000"/>
              </a:spcAft>
            </a:pPr>
            <a:r>
              <a:rPr lang="fa-IR" sz="5400" dirty="0" smtClean="0">
                <a:ln w="8890" cap="flat" cmpd="sng" algn="ctr">
                  <a:solidFill>
                    <a:srgbClr val="FFFFFF"/>
                  </a:solidFill>
                  <a:prstDash val="solid"/>
                  <a:miter lim="0"/>
                </a:ln>
                <a:solidFill>
                  <a:srgbClr val="7030A0"/>
                </a:solidFill>
                <a:effectLst/>
                <a:latin typeface="Besmellah 2"/>
                <a:ea typeface="Calibri"/>
                <a:cs typeface="B Davat"/>
              </a:rPr>
              <a:t>سوالات:</a:t>
            </a:r>
          </a:p>
          <a:p>
            <a:pPr marR="0" lvl="0" algn="r" rtl="1">
              <a:lnSpc>
                <a:spcPct val="115000"/>
              </a:lnSpc>
              <a:spcBef>
                <a:spcPts val="0"/>
              </a:spcBef>
              <a:spcAft>
                <a:spcPts val="1000"/>
              </a:spcAft>
            </a:pPr>
            <a:r>
              <a:rPr lang="fa-IR" sz="3200" dirty="0" smtClean="0">
                <a:ln w="8890" cap="flat" cmpd="sng" algn="ctr">
                  <a:solidFill>
                    <a:srgbClr val="FFFFFF"/>
                  </a:solidFill>
                  <a:prstDash val="solid"/>
                  <a:miter lim="0"/>
                </a:ln>
                <a:solidFill>
                  <a:srgbClr val="0070C0"/>
                </a:solidFill>
                <a:latin typeface="Besmellah 2"/>
                <a:ea typeface="Calibri"/>
                <a:cs typeface="B Davat"/>
              </a:rPr>
              <a:t>1.  </a:t>
            </a:r>
            <a:r>
              <a:rPr lang="fa-IR" sz="3200" dirty="0" smtClean="0">
                <a:ln w="8890" cap="flat" cmpd="sng" algn="ctr">
                  <a:solidFill>
                    <a:srgbClr val="FFFFFF"/>
                  </a:solidFill>
                  <a:prstDash val="solid"/>
                  <a:miter lim="0"/>
                </a:ln>
                <a:solidFill>
                  <a:srgbClr val="C00000"/>
                </a:solidFill>
                <a:latin typeface="Besmellah 2"/>
                <a:ea typeface="Calibri"/>
                <a:cs typeface="B Davat"/>
              </a:rPr>
              <a:t>کیهان  چگونه  بوجود  آمد ؟   </a:t>
            </a:r>
            <a:r>
              <a:rPr lang="fa-IR" sz="3200" dirty="0" smtClean="0">
                <a:ln w="8890" cap="flat" cmpd="sng" algn="ctr">
                  <a:solidFill>
                    <a:srgbClr val="FFFFFF"/>
                  </a:solidFill>
                  <a:prstDash val="solid"/>
                  <a:miter lim="0"/>
                </a:ln>
                <a:solidFill>
                  <a:srgbClr val="0070C0"/>
                </a:solidFill>
                <a:latin typeface="Besmellah 2"/>
                <a:ea typeface="Calibri"/>
                <a:cs typeface="B Davat"/>
              </a:rPr>
              <a:t>2.  </a:t>
            </a:r>
            <a:r>
              <a:rPr lang="fa-IR" sz="3200" dirty="0" smtClean="0">
                <a:ln w="8890" cap="flat" cmpd="sng" algn="ctr">
                  <a:solidFill>
                    <a:srgbClr val="FFFFFF"/>
                  </a:solidFill>
                  <a:prstDash val="solid"/>
                  <a:miter lim="0"/>
                </a:ln>
                <a:solidFill>
                  <a:srgbClr val="C00000"/>
                </a:solidFill>
                <a:latin typeface="Besmellah 2"/>
                <a:ea typeface="Calibri"/>
                <a:cs typeface="B Davat"/>
              </a:rPr>
              <a:t>تلسکوپ راچه کسی اختراع کرده است ؟</a:t>
            </a:r>
          </a:p>
          <a:p>
            <a:pPr marR="0" lvl="0" algn="ctr" rtl="1">
              <a:lnSpc>
                <a:spcPct val="115000"/>
              </a:lnSpc>
              <a:spcBef>
                <a:spcPts val="0"/>
              </a:spcBef>
              <a:spcAft>
                <a:spcPts val="1000"/>
              </a:spcAft>
            </a:pPr>
            <a:r>
              <a:rPr lang="fa-IR" sz="3200" dirty="0" smtClean="0">
                <a:ln w="8890" cap="flat" cmpd="sng" algn="ctr">
                  <a:solidFill>
                    <a:srgbClr val="FFFFFF"/>
                  </a:solidFill>
                  <a:prstDash val="solid"/>
                  <a:miter lim="0"/>
                </a:ln>
                <a:solidFill>
                  <a:srgbClr val="0070C0"/>
                </a:solidFill>
                <a:effectLst/>
                <a:latin typeface="Besmellah 2"/>
                <a:ea typeface="Calibri"/>
                <a:cs typeface="B Davat"/>
              </a:rPr>
              <a:t>3.  </a:t>
            </a:r>
            <a:r>
              <a:rPr lang="fa-IR" sz="3200" dirty="0" smtClean="0">
                <a:ln w="8890" cap="flat" cmpd="sng" algn="ctr">
                  <a:solidFill>
                    <a:srgbClr val="FFFFFF"/>
                  </a:solidFill>
                  <a:prstDash val="solid"/>
                  <a:miter lim="0"/>
                </a:ln>
                <a:solidFill>
                  <a:srgbClr val="C00000"/>
                </a:solidFill>
                <a:effectLst/>
                <a:latin typeface="Besmellah 2"/>
                <a:ea typeface="Calibri"/>
                <a:cs typeface="B Davat"/>
              </a:rPr>
              <a:t>در نجوم چه ابزاری به کار می رود ؟</a:t>
            </a:r>
            <a:endParaRPr lang="fa-IR" sz="3200" dirty="0" smtClean="0">
              <a:ln w="8890" cap="flat" cmpd="sng" algn="ctr">
                <a:solidFill>
                  <a:srgbClr val="FFFFFF"/>
                </a:solidFill>
                <a:prstDash val="solid"/>
                <a:miter lim="0"/>
              </a:ln>
              <a:solidFill>
                <a:srgbClr val="0070C0"/>
              </a:solidFill>
              <a:effectLst/>
              <a:latin typeface="Besmellah 2"/>
              <a:ea typeface="Calibri"/>
              <a:cs typeface="B Davat"/>
            </a:endParaRPr>
          </a:p>
          <a:p>
            <a:pPr marR="0" lvl="0" algn="r" rtl="1">
              <a:lnSpc>
                <a:spcPct val="115000"/>
              </a:lnSpc>
              <a:spcBef>
                <a:spcPts val="0"/>
              </a:spcBef>
              <a:spcAft>
                <a:spcPts val="1000"/>
              </a:spcAft>
            </a:pPr>
            <a:endParaRPr lang="en-US" sz="1100" dirty="0">
              <a:solidFill>
                <a:srgbClr val="C00000"/>
              </a:solidFill>
              <a:effectLst/>
              <a:latin typeface="Calibri"/>
              <a:ea typeface="Calibri"/>
              <a:cs typeface="Arial"/>
            </a:endParaRPr>
          </a:p>
        </p:txBody>
      </p:sp>
    </p:spTree>
    <p:extLst>
      <p:ext uri="{BB962C8B-B14F-4D97-AF65-F5344CB8AC3E}">
        <p14:creationId xmlns:p14="http://schemas.microsoft.com/office/powerpoint/2010/main" val="10267237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wipe(down)">
                                      <p:cBhvr>
                                        <p:cTn id="41" dur="580">
                                          <p:stCondLst>
                                            <p:cond delay="0"/>
                                          </p:stCondLst>
                                        </p:cTn>
                                        <p:tgtEl>
                                          <p:spTgt spid="5">
                                            <p:txEl>
                                              <p:pRg st="3" end="3"/>
                                            </p:txEl>
                                          </p:spTgt>
                                        </p:tgtEl>
                                      </p:cBhvr>
                                    </p:animEffect>
                                    <p:anim calcmode="lin" valueType="num">
                                      <p:cBhvr>
                                        <p:cTn id="42"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xEl>
                                              <p:pRg st="3" end="3"/>
                                            </p:txEl>
                                          </p:spTgt>
                                        </p:tgtEl>
                                      </p:cBhvr>
                                      <p:to x="100000" y="60000"/>
                                    </p:animScale>
                                    <p:animScale>
                                      <p:cBhvr>
                                        <p:cTn id="48" dur="166" decel="50000">
                                          <p:stCondLst>
                                            <p:cond delay="676"/>
                                          </p:stCondLst>
                                        </p:cTn>
                                        <p:tgtEl>
                                          <p:spTgt spid="5">
                                            <p:txEl>
                                              <p:pRg st="3" end="3"/>
                                            </p:txEl>
                                          </p:spTgt>
                                        </p:tgtEl>
                                      </p:cBhvr>
                                      <p:to x="100000" y="100000"/>
                                    </p:animScale>
                                    <p:animScale>
                                      <p:cBhvr>
                                        <p:cTn id="49" dur="26">
                                          <p:stCondLst>
                                            <p:cond delay="1312"/>
                                          </p:stCondLst>
                                        </p:cTn>
                                        <p:tgtEl>
                                          <p:spTgt spid="5">
                                            <p:txEl>
                                              <p:pRg st="3" end="3"/>
                                            </p:txEl>
                                          </p:spTgt>
                                        </p:tgtEl>
                                      </p:cBhvr>
                                      <p:to x="100000" y="80000"/>
                                    </p:animScale>
                                    <p:animScale>
                                      <p:cBhvr>
                                        <p:cTn id="50" dur="166" decel="50000">
                                          <p:stCondLst>
                                            <p:cond delay="1338"/>
                                          </p:stCondLst>
                                        </p:cTn>
                                        <p:tgtEl>
                                          <p:spTgt spid="5">
                                            <p:txEl>
                                              <p:pRg st="3" end="3"/>
                                            </p:txEl>
                                          </p:spTgt>
                                        </p:tgtEl>
                                      </p:cBhvr>
                                      <p:to x="100000" y="100000"/>
                                    </p:animScale>
                                    <p:animScale>
                                      <p:cBhvr>
                                        <p:cTn id="51" dur="26">
                                          <p:stCondLst>
                                            <p:cond delay="1642"/>
                                          </p:stCondLst>
                                        </p:cTn>
                                        <p:tgtEl>
                                          <p:spTgt spid="5">
                                            <p:txEl>
                                              <p:pRg st="3" end="3"/>
                                            </p:txEl>
                                          </p:spTgt>
                                        </p:tgtEl>
                                      </p:cBhvr>
                                      <p:to x="100000" y="90000"/>
                                    </p:animScale>
                                    <p:animScale>
                                      <p:cBhvr>
                                        <p:cTn id="52" dur="166" decel="50000">
                                          <p:stCondLst>
                                            <p:cond delay="1668"/>
                                          </p:stCondLst>
                                        </p:cTn>
                                        <p:tgtEl>
                                          <p:spTgt spid="5">
                                            <p:txEl>
                                              <p:pRg st="3" end="3"/>
                                            </p:txEl>
                                          </p:spTgt>
                                        </p:tgtEl>
                                      </p:cBhvr>
                                      <p:to x="100000" y="100000"/>
                                    </p:animScale>
                                    <p:animScale>
                                      <p:cBhvr>
                                        <p:cTn id="53" dur="26">
                                          <p:stCondLst>
                                            <p:cond delay="1808"/>
                                          </p:stCondLst>
                                        </p:cTn>
                                        <p:tgtEl>
                                          <p:spTgt spid="5">
                                            <p:txEl>
                                              <p:pRg st="3" end="3"/>
                                            </p:txEl>
                                          </p:spTgt>
                                        </p:tgtEl>
                                      </p:cBhvr>
                                      <p:to x="100000" y="95000"/>
                                    </p:animScale>
                                    <p:animScale>
                                      <p:cBhvr>
                                        <p:cTn id="54" dur="166" decel="50000">
                                          <p:stCondLst>
                                            <p:cond delay="1834"/>
                                          </p:stCondLst>
                                        </p:cTn>
                                        <p:tgtEl>
                                          <p:spTgt spid="5">
                                            <p:txEl>
                                              <p:pRg st="3" end="3"/>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wipe(down)">
                                      <p:cBhvr>
                                        <p:cTn id="57" dur="580">
                                          <p:stCondLst>
                                            <p:cond delay="0"/>
                                          </p:stCondLst>
                                        </p:cTn>
                                        <p:tgtEl>
                                          <p:spTgt spid="5">
                                            <p:txEl>
                                              <p:pRg st="4" end="4"/>
                                            </p:txEl>
                                          </p:spTgt>
                                        </p:tgtEl>
                                      </p:cBhvr>
                                    </p:animEffect>
                                    <p:anim calcmode="lin" valueType="num">
                                      <p:cBhvr>
                                        <p:cTn id="58"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5">
                                            <p:txEl>
                                              <p:pRg st="4" end="4"/>
                                            </p:txEl>
                                          </p:spTgt>
                                        </p:tgtEl>
                                      </p:cBhvr>
                                      <p:to x="100000" y="60000"/>
                                    </p:animScale>
                                    <p:animScale>
                                      <p:cBhvr>
                                        <p:cTn id="64" dur="166" decel="50000">
                                          <p:stCondLst>
                                            <p:cond delay="676"/>
                                          </p:stCondLst>
                                        </p:cTn>
                                        <p:tgtEl>
                                          <p:spTgt spid="5">
                                            <p:txEl>
                                              <p:pRg st="4" end="4"/>
                                            </p:txEl>
                                          </p:spTgt>
                                        </p:tgtEl>
                                      </p:cBhvr>
                                      <p:to x="100000" y="100000"/>
                                    </p:animScale>
                                    <p:animScale>
                                      <p:cBhvr>
                                        <p:cTn id="65" dur="26">
                                          <p:stCondLst>
                                            <p:cond delay="1312"/>
                                          </p:stCondLst>
                                        </p:cTn>
                                        <p:tgtEl>
                                          <p:spTgt spid="5">
                                            <p:txEl>
                                              <p:pRg st="4" end="4"/>
                                            </p:txEl>
                                          </p:spTgt>
                                        </p:tgtEl>
                                      </p:cBhvr>
                                      <p:to x="100000" y="80000"/>
                                    </p:animScale>
                                    <p:animScale>
                                      <p:cBhvr>
                                        <p:cTn id="66" dur="166" decel="50000">
                                          <p:stCondLst>
                                            <p:cond delay="1338"/>
                                          </p:stCondLst>
                                        </p:cTn>
                                        <p:tgtEl>
                                          <p:spTgt spid="5">
                                            <p:txEl>
                                              <p:pRg st="4" end="4"/>
                                            </p:txEl>
                                          </p:spTgt>
                                        </p:tgtEl>
                                      </p:cBhvr>
                                      <p:to x="100000" y="100000"/>
                                    </p:animScale>
                                    <p:animScale>
                                      <p:cBhvr>
                                        <p:cTn id="67" dur="26">
                                          <p:stCondLst>
                                            <p:cond delay="1642"/>
                                          </p:stCondLst>
                                        </p:cTn>
                                        <p:tgtEl>
                                          <p:spTgt spid="5">
                                            <p:txEl>
                                              <p:pRg st="4" end="4"/>
                                            </p:txEl>
                                          </p:spTgt>
                                        </p:tgtEl>
                                      </p:cBhvr>
                                      <p:to x="100000" y="90000"/>
                                    </p:animScale>
                                    <p:animScale>
                                      <p:cBhvr>
                                        <p:cTn id="68" dur="166" decel="50000">
                                          <p:stCondLst>
                                            <p:cond delay="1668"/>
                                          </p:stCondLst>
                                        </p:cTn>
                                        <p:tgtEl>
                                          <p:spTgt spid="5">
                                            <p:txEl>
                                              <p:pRg st="4" end="4"/>
                                            </p:txEl>
                                          </p:spTgt>
                                        </p:tgtEl>
                                      </p:cBhvr>
                                      <p:to x="100000" y="100000"/>
                                    </p:animScale>
                                    <p:animScale>
                                      <p:cBhvr>
                                        <p:cTn id="69" dur="26">
                                          <p:stCondLst>
                                            <p:cond delay="1808"/>
                                          </p:stCondLst>
                                        </p:cTn>
                                        <p:tgtEl>
                                          <p:spTgt spid="5">
                                            <p:txEl>
                                              <p:pRg st="4" end="4"/>
                                            </p:txEl>
                                          </p:spTgt>
                                        </p:tgtEl>
                                      </p:cBhvr>
                                      <p:to x="100000" y="95000"/>
                                    </p:animScale>
                                    <p:animScale>
                                      <p:cBhvr>
                                        <p:cTn id="70" dur="166" decel="50000">
                                          <p:stCondLst>
                                            <p:cond delay="1834"/>
                                          </p:stCondLst>
                                        </p:cTn>
                                        <p:tgtEl>
                                          <p:spTgt spid="5">
                                            <p:txEl>
                                              <p:pRg st="4" end="4"/>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Effect transition="in" filter="wipe(down)">
                                      <p:cBhvr>
                                        <p:cTn id="73" dur="580">
                                          <p:stCondLst>
                                            <p:cond delay="0"/>
                                          </p:stCondLst>
                                        </p:cTn>
                                        <p:tgtEl>
                                          <p:spTgt spid="5">
                                            <p:txEl>
                                              <p:pRg st="5" end="5"/>
                                            </p:txEl>
                                          </p:spTgt>
                                        </p:tgtEl>
                                      </p:cBhvr>
                                    </p:animEffect>
                                    <p:anim calcmode="lin" valueType="num">
                                      <p:cBhvr>
                                        <p:cTn id="74"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xEl>
                                              <p:pRg st="5" end="5"/>
                                            </p:txEl>
                                          </p:spTgt>
                                        </p:tgtEl>
                                      </p:cBhvr>
                                      <p:to x="100000" y="60000"/>
                                    </p:animScale>
                                    <p:animScale>
                                      <p:cBhvr>
                                        <p:cTn id="80" dur="166" decel="50000">
                                          <p:stCondLst>
                                            <p:cond delay="676"/>
                                          </p:stCondLst>
                                        </p:cTn>
                                        <p:tgtEl>
                                          <p:spTgt spid="5">
                                            <p:txEl>
                                              <p:pRg st="5" end="5"/>
                                            </p:txEl>
                                          </p:spTgt>
                                        </p:tgtEl>
                                      </p:cBhvr>
                                      <p:to x="100000" y="100000"/>
                                    </p:animScale>
                                    <p:animScale>
                                      <p:cBhvr>
                                        <p:cTn id="81" dur="26">
                                          <p:stCondLst>
                                            <p:cond delay="1312"/>
                                          </p:stCondLst>
                                        </p:cTn>
                                        <p:tgtEl>
                                          <p:spTgt spid="5">
                                            <p:txEl>
                                              <p:pRg st="5" end="5"/>
                                            </p:txEl>
                                          </p:spTgt>
                                        </p:tgtEl>
                                      </p:cBhvr>
                                      <p:to x="100000" y="80000"/>
                                    </p:animScale>
                                    <p:animScale>
                                      <p:cBhvr>
                                        <p:cTn id="82" dur="166" decel="50000">
                                          <p:stCondLst>
                                            <p:cond delay="1338"/>
                                          </p:stCondLst>
                                        </p:cTn>
                                        <p:tgtEl>
                                          <p:spTgt spid="5">
                                            <p:txEl>
                                              <p:pRg st="5" end="5"/>
                                            </p:txEl>
                                          </p:spTgt>
                                        </p:tgtEl>
                                      </p:cBhvr>
                                      <p:to x="100000" y="100000"/>
                                    </p:animScale>
                                    <p:animScale>
                                      <p:cBhvr>
                                        <p:cTn id="83" dur="26">
                                          <p:stCondLst>
                                            <p:cond delay="1642"/>
                                          </p:stCondLst>
                                        </p:cTn>
                                        <p:tgtEl>
                                          <p:spTgt spid="5">
                                            <p:txEl>
                                              <p:pRg st="5" end="5"/>
                                            </p:txEl>
                                          </p:spTgt>
                                        </p:tgtEl>
                                      </p:cBhvr>
                                      <p:to x="100000" y="90000"/>
                                    </p:animScale>
                                    <p:animScale>
                                      <p:cBhvr>
                                        <p:cTn id="84" dur="166" decel="50000">
                                          <p:stCondLst>
                                            <p:cond delay="1668"/>
                                          </p:stCondLst>
                                        </p:cTn>
                                        <p:tgtEl>
                                          <p:spTgt spid="5">
                                            <p:txEl>
                                              <p:pRg st="5" end="5"/>
                                            </p:txEl>
                                          </p:spTgt>
                                        </p:tgtEl>
                                      </p:cBhvr>
                                      <p:to x="100000" y="100000"/>
                                    </p:animScale>
                                    <p:animScale>
                                      <p:cBhvr>
                                        <p:cTn id="85" dur="26">
                                          <p:stCondLst>
                                            <p:cond delay="1808"/>
                                          </p:stCondLst>
                                        </p:cTn>
                                        <p:tgtEl>
                                          <p:spTgt spid="5">
                                            <p:txEl>
                                              <p:pRg st="5" end="5"/>
                                            </p:txEl>
                                          </p:spTgt>
                                        </p:tgtEl>
                                      </p:cBhvr>
                                      <p:to x="100000" y="95000"/>
                                    </p:animScale>
                                    <p:animScale>
                                      <p:cBhvr>
                                        <p:cTn id="86"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lgn="r" rtl="1">
              <a:lnSpc>
                <a:spcPct val="115000"/>
              </a:lnSpc>
              <a:spcBef>
                <a:spcPts val="0"/>
              </a:spcBef>
              <a:spcAft>
                <a:spcPts val="1000"/>
              </a:spcAft>
              <a:buNone/>
            </a:pPr>
            <a:r>
              <a:rPr lang="fa-IR" sz="5400" b="1" dirty="0" smtClean="0">
                <a:solidFill>
                  <a:srgbClr val="7030A0"/>
                </a:solidFill>
                <a:latin typeface="Calibri"/>
                <a:ea typeface="Calibri"/>
                <a:cs typeface="B Davat"/>
              </a:rPr>
              <a:t>  منابع  و ماخذ:</a:t>
            </a:r>
          </a:p>
          <a:p>
            <a:pPr marL="0" marR="0" indent="0" algn="r" rtl="1">
              <a:lnSpc>
                <a:spcPct val="115000"/>
              </a:lnSpc>
              <a:spcBef>
                <a:spcPts val="0"/>
              </a:spcBef>
              <a:spcAft>
                <a:spcPts val="1000"/>
              </a:spcAft>
              <a:buNone/>
            </a:pPr>
            <a:r>
              <a:rPr lang="fa-IR" sz="3200" dirty="0" smtClean="0">
                <a:solidFill>
                  <a:srgbClr val="0070C0"/>
                </a:solidFill>
                <a:latin typeface="Calibri"/>
                <a:ea typeface="Calibri"/>
                <a:cs typeface="B Davat"/>
              </a:rPr>
              <a:t>1. </a:t>
            </a:r>
            <a:r>
              <a:rPr lang="fa-IR" sz="3200" dirty="0" smtClean="0">
                <a:solidFill>
                  <a:srgbClr val="C00000"/>
                </a:solidFill>
                <a:latin typeface="Calibri"/>
                <a:ea typeface="Calibri"/>
                <a:cs typeface="B Davat"/>
              </a:rPr>
              <a:t>کتاب دانشنامه مصور نجوم                  </a:t>
            </a:r>
            <a:r>
              <a:rPr lang="fa-IR" sz="3200" dirty="0" smtClean="0">
                <a:solidFill>
                  <a:srgbClr val="0070C0"/>
                </a:solidFill>
                <a:latin typeface="Calibri"/>
                <a:ea typeface="Calibri"/>
                <a:cs typeface="B Davat"/>
              </a:rPr>
              <a:t>2.  </a:t>
            </a:r>
            <a:r>
              <a:rPr lang="fa-IR" sz="3200" dirty="0" smtClean="0">
                <a:solidFill>
                  <a:srgbClr val="C00000"/>
                </a:solidFill>
                <a:latin typeface="Calibri"/>
                <a:ea typeface="Calibri"/>
                <a:cs typeface="B Davat"/>
              </a:rPr>
              <a:t>کانال نجوم آماتور در ایتا</a:t>
            </a:r>
          </a:p>
          <a:p>
            <a:pPr marL="0" marR="0" indent="0" algn="r" rtl="1">
              <a:lnSpc>
                <a:spcPct val="115000"/>
              </a:lnSpc>
              <a:spcBef>
                <a:spcPts val="0"/>
              </a:spcBef>
              <a:spcAft>
                <a:spcPts val="1000"/>
              </a:spcAft>
              <a:buNone/>
            </a:pPr>
            <a:r>
              <a:rPr lang="fa-IR" sz="3200" b="1" dirty="0" smtClean="0">
                <a:solidFill>
                  <a:srgbClr val="C00000"/>
                </a:solidFill>
                <a:latin typeface="Calibri"/>
                <a:ea typeface="Calibri"/>
                <a:cs typeface="B Davat"/>
              </a:rPr>
              <a:t>            </a:t>
            </a:r>
            <a:r>
              <a:rPr lang="fa-IR" sz="3200" dirty="0" smtClean="0">
                <a:solidFill>
                  <a:srgbClr val="0070C0"/>
                </a:solidFill>
                <a:latin typeface="Calibri"/>
                <a:ea typeface="Calibri"/>
                <a:cs typeface="B Davat"/>
              </a:rPr>
              <a:t>3.  </a:t>
            </a:r>
            <a:r>
              <a:rPr lang="fa-IR" sz="3200" dirty="0" smtClean="0">
                <a:solidFill>
                  <a:srgbClr val="C00000"/>
                </a:solidFill>
                <a:latin typeface="Calibri"/>
                <a:ea typeface="Calibri"/>
                <a:cs typeface="B Davat"/>
              </a:rPr>
              <a:t>اینترنت                                    </a:t>
            </a:r>
            <a:r>
              <a:rPr lang="fa-IR" sz="3200" dirty="0" smtClean="0">
                <a:solidFill>
                  <a:srgbClr val="0070C0"/>
                </a:solidFill>
                <a:latin typeface="Calibri"/>
                <a:ea typeface="Calibri"/>
                <a:cs typeface="B Davat"/>
              </a:rPr>
              <a:t>4.  </a:t>
            </a:r>
            <a:r>
              <a:rPr lang="fa-IR" sz="3200" dirty="0" smtClean="0">
                <a:solidFill>
                  <a:srgbClr val="C00000"/>
                </a:solidFill>
                <a:latin typeface="Calibri"/>
                <a:ea typeface="Calibri"/>
                <a:cs typeface="B Davat"/>
              </a:rPr>
              <a:t>کتاب نهج البلاغه </a:t>
            </a:r>
          </a:p>
          <a:p>
            <a:pPr marL="0" marR="0" indent="0" algn="r" rtl="1">
              <a:lnSpc>
                <a:spcPct val="115000"/>
              </a:lnSpc>
              <a:spcBef>
                <a:spcPts val="0"/>
              </a:spcBef>
              <a:spcAft>
                <a:spcPts val="1000"/>
              </a:spcAft>
              <a:buNone/>
            </a:pPr>
            <a:endParaRPr lang="fa-IR" sz="2800" dirty="0" smtClean="0">
              <a:solidFill>
                <a:srgbClr val="C00000"/>
              </a:solidFill>
              <a:latin typeface="Calibri"/>
              <a:ea typeface="Calibri"/>
              <a:cs typeface="B Davat"/>
            </a:endParaRPr>
          </a:p>
          <a:p>
            <a:pPr marL="0" marR="0" indent="0" algn="r" rtl="1">
              <a:lnSpc>
                <a:spcPct val="115000"/>
              </a:lnSpc>
              <a:spcBef>
                <a:spcPts val="0"/>
              </a:spcBef>
              <a:spcAft>
                <a:spcPts val="1000"/>
              </a:spcAft>
              <a:buNone/>
            </a:pPr>
            <a:r>
              <a:rPr lang="fa-IR" sz="5400" b="1" dirty="0" smtClean="0">
                <a:solidFill>
                  <a:srgbClr val="C00000"/>
                </a:solidFill>
                <a:latin typeface="Calibri"/>
                <a:ea typeface="Calibri"/>
                <a:cs typeface="B Davat"/>
              </a:rPr>
              <a:t> </a:t>
            </a:r>
            <a:r>
              <a:rPr lang="fa-IR" sz="5400" b="1" dirty="0" smtClean="0">
                <a:solidFill>
                  <a:srgbClr val="7030A0"/>
                </a:solidFill>
                <a:latin typeface="Calibri"/>
                <a:ea typeface="Calibri"/>
                <a:cs typeface="B Davat"/>
              </a:rPr>
              <a:t>ابزار گرد آوری اطلاعات:</a:t>
            </a:r>
          </a:p>
          <a:p>
            <a:pPr marL="0" marR="0" indent="0" algn="r" rtl="1">
              <a:lnSpc>
                <a:spcPct val="115000"/>
              </a:lnSpc>
              <a:spcBef>
                <a:spcPts val="0"/>
              </a:spcBef>
              <a:spcAft>
                <a:spcPts val="1000"/>
              </a:spcAft>
              <a:buNone/>
            </a:pPr>
            <a:r>
              <a:rPr lang="fa-IR" sz="3200" dirty="0" smtClean="0">
                <a:solidFill>
                  <a:srgbClr val="C00000"/>
                </a:solidFill>
                <a:cs typeface="B Davat" pitchFamily="2" charset="-78"/>
              </a:rPr>
              <a:t>          </a:t>
            </a:r>
            <a:r>
              <a:rPr lang="fa-IR" sz="3200" dirty="0" smtClean="0">
                <a:solidFill>
                  <a:srgbClr val="0070C0"/>
                </a:solidFill>
                <a:cs typeface="B Davat" pitchFamily="2" charset="-78"/>
              </a:rPr>
              <a:t>1.  </a:t>
            </a:r>
            <a:r>
              <a:rPr lang="fa-IR" sz="3200" dirty="0" smtClean="0">
                <a:solidFill>
                  <a:srgbClr val="C00000"/>
                </a:solidFill>
                <a:cs typeface="B Davat" pitchFamily="2" charset="-78"/>
              </a:rPr>
              <a:t>موبایل                                                   </a:t>
            </a:r>
            <a:r>
              <a:rPr lang="fa-IR" sz="3200" dirty="0" smtClean="0">
                <a:solidFill>
                  <a:srgbClr val="0070C0"/>
                </a:solidFill>
                <a:cs typeface="B Davat" pitchFamily="2" charset="-78"/>
              </a:rPr>
              <a:t>2.  </a:t>
            </a:r>
            <a:r>
              <a:rPr lang="fa-IR" sz="3200" dirty="0" smtClean="0">
                <a:solidFill>
                  <a:srgbClr val="C00000"/>
                </a:solidFill>
                <a:cs typeface="B Davat" pitchFamily="2" charset="-78"/>
              </a:rPr>
              <a:t>کامپیوتر</a:t>
            </a:r>
            <a:endParaRPr lang="en-US" sz="3200" dirty="0">
              <a:solidFill>
                <a:srgbClr val="C00000"/>
              </a:solidFill>
              <a:cs typeface="B Davat" pitchFamily="2" charset="-78"/>
            </a:endParaRPr>
          </a:p>
        </p:txBody>
      </p:sp>
    </p:spTree>
    <p:extLst>
      <p:ext uri="{BB962C8B-B14F-4D97-AF65-F5344CB8AC3E}">
        <p14:creationId xmlns:p14="http://schemas.microsoft.com/office/powerpoint/2010/main" val="27988683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80">
                                          <p:stCondLst>
                                            <p:cond delay="0"/>
                                          </p:stCondLst>
                                        </p:cTn>
                                        <p:tgtEl>
                                          <p:spTgt spid="3">
                                            <p:txEl>
                                              <p:pRg st="4" end="4"/>
                                            </p:txEl>
                                          </p:spTgt>
                                        </p:tgtEl>
                                      </p:cBhvr>
                                    </p:animEffect>
                                    <p:anim calcmode="lin" valueType="num">
                                      <p:cBhvr>
                                        <p:cTn id="1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4" end="4"/>
                                            </p:txEl>
                                          </p:spTgt>
                                        </p:tgtEl>
                                      </p:cBhvr>
                                      <p:to x="100000" y="60000"/>
                                    </p:animScale>
                                    <p:animScale>
                                      <p:cBhvr>
                                        <p:cTn id="25" dur="166" decel="50000">
                                          <p:stCondLst>
                                            <p:cond delay="676"/>
                                          </p:stCondLst>
                                        </p:cTn>
                                        <p:tgtEl>
                                          <p:spTgt spid="3">
                                            <p:txEl>
                                              <p:pRg st="4" end="4"/>
                                            </p:txEl>
                                          </p:spTgt>
                                        </p:tgtEl>
                                      </p:cBhvr>
                                      <p:to x="100000" y="100000"/>
                                    </p:animScale>
                                    <p:animScale>
                                      <p:cBhvr>
                                        <p:cTn id="26" dur="26">
                                          <p:stCondLst>
                                            <p:cond delay="1312"/>
                                          </p:stCondLst>
                                        </p:cTn>
                                        <p:tgtEl>
                                          <p:spTgt spid="3">
                                            <p:txEl>
                                              <p:pRg st="4" end="4"/>
                                            </p:txEl>
                                          </p:spTgt>
                                        </p:tgtEl>
                                      </p:cBhvr>
                                      <p:to x="100000" y="80000"/>
                                    </p:animScale>
                                    <p:animScale>
                                      <p:cBhvr>
                                        <p:cTn id="27" dur="166" decel="50000">
                                          <p:stCondLst>
                                            <p:cond delay="1338"/>
                                          </p:stCondLst>
                                        </p:cTn>
                                        <p:tgtEl>
                                          <p:spTgt spid="3">
                                            <p:txEl>
                                              <p:pRg st="4" end="4"/>
                                            </p:txEl>
                                          </p:spTgt>
                                        </p:tgtEl>
                                      </p:cBhvr>
                                      <p:to x="100000" y="100000"/>
                                    </p:animScale>
                                    <p:animScale>
                                      <p:cBhvr>
                                        <p:cTn id="28" dur="26">
                                          <p:stCondLst>
                                            <p:cond delay="1642"/>
                                          </p:stCondLst>
                                        </p:cTn>
                                        <p:tgtEl>
                                          <p:spTgt spid="3">
                                            <p:txEl>
                                              <p:pRg st="4" end="4"/>
                                            </p:txEl>
                                          </p:spTgt>
                                        </p:tgtEl>
                                      </p:cBhvr>
                                      <p:to x="100000" y="90000"/>
                                    </p:animScale>
                                    <p:animScale>
                                      <p:cBhvr>
                                        <p:cTn id="29" dur="166" decel="50000">
                                          <p:stCondLst>
                                            <p:cond delay="1668"/>
                                          </p:stCondLst>
                                        </p:cTn>
                                        <p:tgtEl>
                                          <p:spTgt spid="3">
                                            <p:txEl>
                                              <p:pRg st="4" end="4"/>
                                            </p:txEl>
                                          </p:spTgt>
                                        </p:tgtEl>
                                      </p:cBhvr>
                                      <p:to x="100000" y="100000"/>
                                    </p:animScale>
                                    <p:animScale>
                                      <p:cBhvr>
                                        <p:cTn id="30" dur="26">
                                          <p:stCondLst>
                                            <p:cond delay="1808"/>
                                          </p:stCondLst>
                                        </p:cTn>
                                        <p:tgtEl>
                                          <p:spTgt spid="3">
                                            <p:txEl>
                                              <p:pRg st="4" end="4"/>
                                            </p:txEl>
                                          </p:spTgt>
                                        </p:tgtEl>
                                      </p:cBhvr>
                                      <p:to x="100000" y="95000"/>
                                    </p:animScale>
                                    <p:animScale>
                                      <p:cBhvr>
                                        <p:cTn id="31" dur="166" decel="50000">
                                          <p:stCondLst>
                                            <p:cond delay="1834"/>
                                          </p:stCondLst>
                                        </p:cTn>
                                        <p:tgtEl>
                                          <p:spTgt spid="3">
                                            <p:txEl>
                                              <p:pRg st="4" end="4"/>
                                            </p:txEl>
                                          </p:spTgt>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80">
                                          <p:stCondLst>
                                            <p:cond delay="0"/>
                                          </p:stCondLst>
                                        </p:cTn>
                                        <p:tgtEl>
                                          <p:spTgt spid="3">
                                            <p:txEl>
                                              <p:pRg st="5" end="5"/>
                                            </p:txEl>
                                          </p:spTgt>
                                        </p:tgtEl>
                                      </p:cBhvr>
                                    </p:animEffect>
                                    <p:anim calcmode="lin" valueType="num">
                                      <p:cBhvr>
                                        <p:cTn id="3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5" end="5"/>
                                            </p:txEl>
                                          </p:spTgt>
                                        </p:tgtEl>
                                      </p:cBhvr>
                                      <p:to x="100000" y="60000"/>
                                    </p:animScale>
                                    <p:animScale>
                                      <p:cBhvr>
                                        <p:cTn id="41" dur="166" decel="50000">
                                          <p:stCondLst>
                                            <p:cond delay="676"/>
                                          </p:stCondLst>
                                        </p:cTn>
                                        <p:tgtEl>
                                          <p:spTgt spid="3">
                                            <p:txEl>
                                              <p:pRg st="5" end="5"/>
                                            </p:txEl>
                                          </p:spTgt>
                                        </p:tgtEl>
                                      </p:cBhvr>
                                      <p:to x="100000" y="100000"/>
                                    </p:animScale>
                                    <p:animScale>
                                      <p:cBhvr>
                                        <p:cTn id="42" dur="26">
                                          <p:stCondLst>
                                            <p:cond delay="1312"/>
                                          </p:stCondLst>
                                        </p:cTn>
                                        <p:tgtEl>
                                          <p:spTgt spid="3">
                                            <p:txEl>
                                              <p:pRg st="5" end="5"/>
                                            </p:txEl>
                                          </p:spTgt>
                                        </p:tgtEl>
                                      </p:cBhvr>
                                      <p:to x="100000" y="80000"/>
                                    </p:animScale>
                                    <p:animScale>
                                      <p:cBhvr>
                                        <p:cTn id="43" dur="166" decel="50000">
                                          <p:stCondLst>
                                            <p:cond delay="1338"/>
                                          </p:stCondLst>
                                        </p:cTn>
                                        <p:tgtEl>
                                          <p:spTgt spid="3">
                                            <p:txEl>
                                              <p:pRg st="5" end="5"/>
                                            </p:txEl>
                                          </p:spTgt>
                                        </p:tgtEl>
                                      </p:cBhvr>
                                      <p:to x="100000" y="100000"/>
                                    </p:animScale>
                                    <p:animScale>
                                      <p:cBhvr>
                                        <p:cTn id="44" dur="26">
                                          <p:stCondLst>
                                            <p:cond delay="1642"/>
                                          </p:stCondLst>
                                        </p:cTn>
                                        <p:tgtEl>
                                          <p:spTgt spid="3">
                                            <p:txEl>
                                              <p:pRg st="5" end="5"/>
                                            </p:txEl>
                                          </p:spTgt>
                                        </p:tgtEl>
                                      </p:cBhvr>
                                      <p:to x="100000" y="90000"/>
                                    </p:animScale>
                                    <p:animScale>
                                      <p:cBhvr>
                                        <p:cTn id="45" dur="166" decel="50000">
                                          <p:stCondLst>
                                            <p:cond delay="1668"/>
                                          </p:stCondLst>
                                        </p:cTn>
                                        <p:tgtEl>
                                          <p:spTgt spid="3">
                                            <p:txEl>
                                              <p:pRg st="5" end="5"/>
                                            </p:txEl>
                                          </p:spTgt>
                                        </p:tgtEl>
                                      </p:cBhvr>
                                      <p:to x="100000" y="100000"/>
                                    </p:animScale>
                                    <p:animScale>
                                      <p:cBhvr>
                                        <p:cTn id="46" dur="26">
                                          <p:stCondLst>
                                            <p:cond delay="1808"/>
                                          </p:stCondLst>
                                        </p:cTn>
                                        <p:tgtEl>
                                          <p:spTgt spid="3">
                                            <p:txEl>
                                              <p:pRg st="5" end="5"/>
                                            </p:txEl>
                                          </p:spTgt>
                                        </p:tgtEl>
                                      </p:cBhvr>
                                      <p:to x="100000" y="95000"/>
                                    </p:animScale>
                                    <p:animScale>
                                      <p:cBhvr>
                                        <p:cTn id="47"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76200" y="76200"/>
            <a:ext cx="8991600" cy="6705600"/>
          </a:xfrm>
        </p:spPr>
        <p:txBody>
          <a:bodyPr/>
          <a:lstStyle/>
          <a:p>
            <a:pPr marL="429768" marR="0" indent="0" algn="r" rtl="1">
              <a:lnSpc>
                <a:spcPct val="115000"/>
              </a:lnSpc>
              <a:spcBef>
                <a:spcPts val="0"/>
              </a:spcBef>
              <a:spcAft>
                <a:spcPts val="1000"/>
              </a:spcAft>
              <a:buNone/>
              <a:tabLst>
                <a:tab pos="6000750" algn="l"/>
              </a:tabLst>
            </a:pPr>
            <a:r>
              <a:rPr lang="fa-IR" sz="5400" dirty="0">
                <a:solidFill>
                  <a:srgbClr val="7030A0"/>
                </a:solidFill>
                <a:latin typeface="Calibri"/>
                <a:ea typeface="Calibri"/>
                <a:cs typeface="B Davat"/>
              </a:rPr>
              <a:t>مقدمه:</a:t>
            </a:r>
            <a:endParaRPr lang="en-US" sz="1200" dirty="0">
              <a:solidFill>
                <a:srgbClr val="7030A0"/>
              </a:solidFill>
              <a:latin typeface="Calibri"/>
              <a:ea typeface="Calibri"/>
              <a:cs typeface="Arial"/>
            </a:endParaRPr>
          </a:p>
          <a:p>
            <a:pPr marL="201168" marR="0" indent="0" algn="r" rtl="1">
              <a:lnSpc>
                <a:spcPct val="115000"/>
              </a:lnSpc>
              <a:spcBef>
                <a:spcPts val="0"/>
              </a:spcBef>
              <a:spcAft>
                <a:spcPts val="1000"/>
              </a:spcAft>
              <a:buNone/>
              <a:tabLst>
                <a:tab pos="6000750" algn="l"/>
              </a:tabLst>
            </a:pPr>
            <a:r>
              <a:rPr lang="fa-IR" sz="3600" dirty="0">
                <a:latin typeface="Calibri"/>
                <a:ea typeface="Calibri"/>
                <a:cs typeface="B Davat"/>
              </a:rPr>
              <a:t>ا</a:t>
            </a:r>
            <a:r>
              <a:rPr lang="fa-IR" sz="3600" dirty="0">
                <a:solidFill>
                  <a:srgbClr val="C00000"/>
                </a:solidFill>
                <a:latin typeface="Calibri"/>
                <a:ea typeface="Calibri"/>
                <a:cs typeface="B Davat"/>
              </a:rPr>
              <a:t>ِنَّ رَبَّکُمُ الَّذی خَلَقَ السَّمواتِ وَ الاَرضَ فی سِتَّةِ اَیّامٍ ثُمَّ استَوی عَلَی العَرشِ یُغشِی الَّیلَ النَّهارَ حَثیثاً وَ الشَّمسَ وَ القَمَرَ وَ النُّجومَ مُسخَّراتٍ بِاَمرِه اَلا لَهُ الخَلقُ وَ الاَمرُ تَبارَکَ اللهُ رَبُّ العلَمینَ </a:t>
            </a:r>
            <a:r>
              <a:rPr lang="fa-IR" sz="2000" cap="all" dirty="0">
                <a:ln w="4496" cap="flat" cmpd="sng" algn="ctr">
                  <a:solidFill>
                    <a:srgbClr val="5C437A"/>
                  </a:solidFill>
                  <a:prstDash val="solid"/>
                  <a:round/>
                </a:ln>
                <a:solidFill>
                  <a:srgbClr val="C00000"/>
                </a:solidFill>
                <a:effectLst>
                  <a:reflection blurRad="12700" stA="28000" endPos="45000" dist="1003" dir="5400000" sy="-100000" algn="bl"/>
                </a:effectLst>
                <a:latin typeface="Calibri"/>
                <a:ea typeface="Calibri"/>
                <a:cs typeface="B Davat"/>
              </a:rPr>
              <a:t> </a:t>
            </a:r>
            <a:r>
              <a:rPr lang="en-US" sz="2400" cap="all" dirty="0" smtClean="0">
                <a:ln w="4496" cap="flat" cmpd="sng" algn="ctr">
                  <a:solidFill>
                    <a:srgbClr val="5C437A"/>
                  </a:solidFill>
                  <a:prstDash val="solid"/>
                  <a:round/>
                </a:ln>
                <a:solidFill>
                  <a:srgbClr val="FF0000"/>
                </a:solidFill>
                <a:effectLst>
                  <a:reflection blurRad="12700" stA="28000" endPos="45000" dist="1003" dir="5400000" sy="-100000" algn="bl"/>
                </a:effectLst>
                <a:latin typeface="Calibri"/>
                <a:ea typeface="Calibri"/>
                <a:cs typeface="B Davat"/>
              </a:rPr>
              <a:t>}</a:t>
            </a:r>
            <a:r>
              <a:rPr lang="fa-IR" sz="2400" cap="all" dirty="0" smtClean="0">
                <a:ln w="4496" cap="flat" cmpd="sng" algn="ctr">
                  <a:solidFill>
                    <a:srgbClr val="5C437A"/>
                  </a:solidFill>
                  <a:prstDash val="solid"/>
                  <a:round/>
                </a:ln>
                <a:solidFill>
                  <a:srgbClr val="FFC000"/>
                </a:solidFill>
                <a:effectLst>
                  <a:reflection blurRad="12700" stA="28000" endPos="45000" dist="1003" dir="5400000" sy="-100000" algn="bl"/>
                </a:effectLst>
                <a:latin typeface="Calibri"/>
                <a:ea typeface="Calibri"/>
                <a:cs typeface="B Davat"/>
              </a:rPr>
              <a:t>آیه </a:t>
            </a:r>
            <a:r>
              <a:rPr lang="fa-IR" sz="2400" cap="all" dirty="0">
                <a:ln w="4496" cap="flat" cmpd="sng" algn="ctr">
                  <a:solidFill>
                    <a:srgbClr val="5C437A"/>
                  </a:solidFill>
                  <a:prstDash val="solid"/>
                  <a:round/>
                </a:ln>
                <a:solidFill>
                  <a:srgbClr val="FF0000"/>
                </a:solidFill>
                <a:effectLst>
                  <a:reflection blurRad="12700" stA="28000" endPos="45000" dist="1003" dir="5400000" sy="-100000" algn="bl"/>
                </a:effectLst>
                <a:latin typeface="Calibri"/>
                <a:ea typeface="Calibri"/>
                <a:cs typeface="B Davat"/>
              </a:rPr>
              <a:t>54 </a:t>
            </a:r>
            <a:r>
              <a:rPr lang="fa-IR" sz="2400" cap="all" dirty="0">
                <a:ln w="4496" cap="flat" cmpd="sng" algn="ctr">
                  <a:solidFill>
                    <a:srgbClr val="5C437A"/>
                  </a:solidFill>
                  <a:prstDash val="solid"/>
                  <a:round/>
                </a:ln>
                <a:solidFill>
                  <a:srgbClr val="FFC000"/>
                </a:solidFill>
                <a:effectLst>
                  <a:reflection blurRad="12700" stA="28000" endPos="45000" dist="1003" dir="5400000" sy="-100000" algn="bl"/>
                </a:effectLst>
                <a:latin typeface="Calibri"/>
                <a:ea typeface="Calibri"/>
                <a:cs typeface="B Davat"/>
              </a:rPr>
              <a:t>سوره </a:t>
            </a:r>
            <a:r>
              <a:rPr lang="fa-IR" sz="2400" cap="all" dirty="0" smtClean="0">
                <a:ln w="4496" cap="flat" cmpd="sng" algn="ctr">
                  <a:solidFill>
                    <a:srgbClr val="5C437A"/>
                  </a:solidFill>
                  <a:prstDash val="solid"/>
                  <a:round/>
                </a:ln>
                <a:solidFill>
                  <a:srgbClr val="FFC000"/>
                </a:solidFill>
                <a:effectLst>
                  <a:reflection blurRad="12700" stA="28000" endPos="45000" dist="1003" dir="5400000" sy="-100000" algn="bl"/>
                </a:effectLst>
                <a:latin typeface="Calibri"/>
                <a:ea typeface="Calibri"/>
                <a:cs typeface="B Davat"/>
              </a:rPr>
              <a:t>اعراف</a:t>
            </a:r>
            <a:r>
              <a:rPr lang="en-US" sz="2400" cap="all" dirty="0" smtClean="0">
                <a:ln w="4496" cap="flat" cmpd="sng" algn="ctr">
                  <a:solidFill>
                    <a:srgbClr val="5C437A"/>
                  </a:solidFill>
                  <a:prstDash val="solid"/>
                  <a:round/>
                </a:ln>
                <a:solidFill>
                  <a:srgbClr val="FF0000"/>
                </a:solidFill>
                <a:effectLst>
                  <a:reflection blurRad="12700" stA="28000" endPos="45000" dist="1003" dir="5400000" sy="-100000" algn="bl"/>
                </a:effectLst>
                <a:latin typeface="Calibri"/>
                <a:ea typeface="Calibri"/>
                <a:cs typeface="B Davat"/>
              </a:rPr>
              <a:t>{</a:t>
            </a:r>
            <a:endParaRPr lang="en-US" sz="1100" dirty="0">
              <a:solidFill>
                <a:srgbClr val="FF0000"/>
              </a:solidFill>
              <a:latin typeface="Calibri"/>
              <a:ea typeface="Calibri"/>
              <a:cs typeface="Arial"/>
            </a:endParaRPr>
          </a:p>
          <a:p>
            <a:pPr marL="109728" indent="0" algn="r" rtl="1">
              <a:buNone/>
            </a:pPr>
            <a:r>
              <a:rPr lang="fa-IR" sz="2800" b="1" cap="all" dirty="0">
                <a:ln w="4496" cap="flat" cmpd="sng" algn="ctr">
                  <a:solidFill>
                    <a:srgbClr val="5C437A"/>
                  </a:solidFill>
                  <a:prstDash val="solid"/>
                  <a:round/>
                </a:ln>
                <a:solidFill>
                  <a:srgbClr val="FFC000"/>
                </a:solidFill>
                <a:effectLst>
                  <a:reflection blurRad="12700" stA="28000" endPos="45000" dist="1003" dir="5400000" sy="-100000" algn="bl"/>
                </a:effectLst>
                <a:latin typeface="Calibri"/>
                <a:ea typeface="Calibri"/>
                <a:cs typeface="B Davat"/>
              </a:rPr>
              <a:t>همانا پروردگار شما خدایی است که آسمان ها و زمین را در </a:t>
            </a:r>
            <a:r>
              <a:rPr lang="fa-IR" sz="2800" b="1" cap="all" dirty="0">
                <a:ln w="4496" cap="flat" cmpd="sng" algn="ctr">
                  <a:solidFill>
                    <a:srgbClr val="5C437A"/>
                  </a:solidFill>
                  <a:prstDash val="solid"/>
                  <a:round/>
                </a:ln>
                <a:solidFill>
                  <a:srgbClr val="FF0000"/>
                </a:solidFill>
                <a:effectLst>
                  <a:reflection blurRad="12700" stA="28000" endPos="45000" dist="1003" dir="5400000" sy="-100000" algn="bl"/>
                </a:effectLst>
                <a:latin typeface="Calibri"/>
                <a:ea typeface="Calibri"/>
                <a:cs typeface="B Davat"/>
              </a:rPr>
              <a:t>شش </a:t>
            </a:r>
            <a:r>
              <a:rPr lang="fa-IR" sz="2800" b="1" cap="all" dirty="0">
                <a:ln w="4496" cap="flat" cmpd="sng" algn="ctr">
                  <a:solidFill>
                    <a:srgbClr val="5C437A"/>
                  </a:solidFill>
                  <a:prstDash val="solid"/>
                  <a:round/>
                </a:ln>
                <a:solidFill>
                  <a:srgbClr val="FFC000"/>
                </a:solidFill>
                <a:effectLst>
                  <a:reflection blurRad="12700" stA="28000" endPos="45000" dist="1003" dir="5400000" sy="-100000" algn="bl"/>
                </a:effectLst>
                <a:latin typeface="Calibri"/>
                <a:ea typeface="Calibri"/>
                <a:cs typeface="B Davat"/>
              </a:rPr>
              <a:t>روز آفرید در مدتی مساوی آن گاه بر تخت سلطه و استیلا یافت</a:t>
            </a:r>
            <a:r>
              <a:rPr lang="fa-IR" sz="2800" b="1" cap="all" dirty="0">
                <a:ln w="4496" cap="flat" cmpd="sng" algn="ctr">
                  <a:solidFill>
                    <a:srgbClr val="5C437A"/>
                  </a:solidFill>
                  <a:prstDash val="solid"/>
                  <a:round/>
                </a:ln>
                <a:solidFill>
                  <a:srgbClr val="FF0000"/>
                </a:solidFill>
                <a:effectLst>
                  <a:reflection blurRad="12700" stA="28000" endPos="45000" dist="1003" dir="5400000" sy="-100000" algn="bl"/>
                </a:effectLst>
                <a:latin typeface="Calibri"/>
                <a:ea typeface="Calibri"/>
                <a:cs typeface="B Davat"/>
              </a:rPr>
              <a:t>. </a:t>
            </a:r>
            <a:r>
              <a:rPr lang="fa-IR" sz="2800" b="1" cap="all" dirty="0">
                <a:ln w="4496" cap="flat" cmpd="sng" algn="ctr">
                  <a:solidFill>
                    <a:srgbClr val="5C437A"/>
                  </a:solidFill>
                  <a:prstDash val="solid"/>
                  <a:round/>
                </a:ln>
                <a:solidFill>
                  <a:srgbClr val="FFC000"/>
                </a:solidFill>
                <a:effectLst>
                  <a:reflection blurRad="12700" stA="28000" endPos="45000" dist="1003" dir="5400000" sy="-100000" algn="bl"/>
                </a:effectLst>
                <a:latin typeface="Calibri"/>
                <a:ea typeface="Calibri"/>
                <a:cs typeface="B Davat"/>
              </a:rPr>
              <a:t>شب را بر روز می پوشاند به گونه ای که پیوسته روز را می طلبد و خورشید و ماه و ستارگان را در حالی که مسخّر و رام او هستند بیافرید</a:t>
            </a:r>
            <a:r>
              <a:rPr lang="fa-IR" sz="2800" b="1" dirty="0">
                <a:solidFill>
                  <a:srgbClr val="FF0000"/>
                </a:solidFill>
                <a:effectLst>
                  <a:outerShdw blurRad="69850" dist="43180" dir="5400000" sx="0" sy="0">
                    <a:srgbClr val="000000">
                      <a:alpha val="65000"/>
                    </a:srgbClr>
                  </a:outerShdw>
                </a:effectLst>
                <a:latin typeface="Calibri"/>
                <a:ea typeface="Calibri"/>
                <a:cs typeface="B Davat"/>
              </a:rPr>
              <a:t>.</a:t>
            </a:r>
            <a:r>
              <a:rPr lang="fa-IR" sz="2800" b="1" cap="all" dirty="0">
                <a:ln w="4496" cap="flat" cmpd="sng" algn="ctr">
                  <a:solidFill>
                    <a:srgbClr val="5C437A"/>
                  </a:solidFill>
                  <a:prstDash val="solid"/>
                  <a:round/>
                </a:ln>
                <a:solidFill>
                  <a:srgbClr val="FFC000"/>
                </a:solidFill>
                <a:effectLst>
                  <a:reflection blurRad="12700" stA="28000" endPos="45000" dist="1003" dir="5400000" sy="-100000" algn="bl"/>
                </a:effectLst>
                <a:latin typeface="Calibri"/>
                <a:ea typeface="Calibri"/>
                <a:cs typeface="B Davat"/>
              </a:rPr>
              <a:t>آگاه باشید که آفرینش و فرمان از آن اوست</a:t>
            </a:r>
            <a:r>
              <a:rPr lang="fa-IR" sz="2800" b="1" dirty="0">
                <a:solidFill>
                  <a:srgbClr val="FF0000"/>
                </a:solidFill>
                <a:effectLst>
                  <a:outerShdw blurRad="69850" dist="43180" dir="5400000" sx="0" sy="0">
                    <a:srgbClr val="000000">
                      <a:alpha val="65000"/>
                    </a:srgbClr>
                  </a:outerShdw>
                </a:effectLst>
                <a:latin typeface="Calibri"/>
                <a:ea typeface="Calibri"/>
                <a:cs typeface="B Davat"/>
              </a:rPr>
              <a:t>؛</a:t>
            </a:r>
            <a:r>
              <a:rPr lang="fa-IR" sz="2800" b="1" cap="all" dirty="0">
                <a:ln w="4496" cap="flat" cmpd="sng" algn="ctr">
                  <a:solidFill>
                    <a:srgbClr val="5C437A"/>
                  </a:solidFill>
                  <a:prstDash val="solid"/>
                  <a:round/>
                </a:ln>
                <a:solidFill>
                  <a:srgbClr val="00B050"/>
                </a:solidFill>
                <a:effectLst>
                  <a:reflection blurRad="12700" stA="28000" endPos="45000" dist="1003" dir="5400000" sy="-100000" algn="bl"/>
                </a:effectLst>
                <a:latin typeface="Calibri"/>
                <a:ea typeface="Calibri"/>
                <a:cs typeface="B Davat"/>
              </a:rPr>
              <a:t>ثابت</a:t>
            </a:r>
            <a:r>
              <a:rPr lang="fa-IR" sz="2800" b="1" cap="all" dirty="0">
                <a:ln w="4496" cap="flat" cmpd="sng" algn="ctr">
                  <a:solidFill>
                    <a:srgbClr val="5C437A"/>
                  </a:solidFill>
                  <a:prstDash val="solid"/>
                  <a:round/>
                </a:ln>
                <a:solidFill>
                  <a:srgbClr val="FF0000"/>
                </a:solidFill>
                <a:effectLst>
                  <a:reflection blurRad="12700" stA="28000" endPos="45000" dist="1003" dir="5400000" sy="-100000" algn="bl"/>
                </a:effectLst>
                <a:latin typeface="Calibri"/>
                <a:ea typeface="Calibri"/>
                <a:cs typeface="B Davat"/>
              </a:rPr>
              <a:t> </a:t>
            </a:r>
            <a:r>
              <a:rPr lang="fa-IR" sz="2800" b="1" cap="all" dirty="0">
                <a:ln w="4496" cap="flat" cmpd="sng" algn="ctr">
                  <a:solidFill>
                    <a:srgbClr val="5C437A"/>
                  </a:solidFill>
                  <a:prstDash val="solid"/>
                  <a:round/>
                </a:ln>
                <a:solidFill>
                  <a:srgbClr val="FFC000"/>
                </a:solidFill>
                <a:effectLst>
                  <a:reflection blurRad="12700" stA="28000" endPos="45000" dist="1003" dir="5400000" sy="-100000" algn="bl"/>
                </a:effectLst>
                <a:latin typeface="Calibri"/>
                <a:ea typeface="Calibri"/>
                <a:cs typeface="B Davat"/>
              </a:rPr>
              <a:t>و </a:t>
            </a:r>
            <a:r>
              <a:rPr lang="fa-IR" sz="2800" b="1" cap="all" dirty="0">
                <a:ln w="4496" cap="flat" cmpd="sng" algn="ctr">
                  <a:solidFill>
                    <a:srgbClr val="5C437A"/>
                  </a:solidFill>
                  <a:prstDash val="solid"/>
                  <a:round/>
                </a:ln>
                <a:solidFill>
                  <a:srgbClr val="00B050"/>
                </a:solidFill>
                <a:effectLst>
                  <a:reflection blurRad="12700" stA="28000" endPos="45000" dist="1003" dir="5400000" sy="-100000" algn="bl"/>
                </a:effectLst>
                <a:latin typeface="Calibri"/>
                <a:ea typeface="Calibri"/>
                <a:cs typeface="B Davat"/>
              </a:rPr>
              <a:t>دائم </a:t>
            </a:r>
            <a:r>
              <a:rPr lang="fa-IR" sz="2800" b="1" cap="all" dirty="0">
                <a:ln w="4496" cap="flat" cmpd="sng" algn="ctr">
                  <a:solidFill>
                    <a:srgbClr val="5C437A"/>
                  </a:solidFill>
                  <a:prstDash val="solid"/>
                  <a:round/>
                </a:ln>
                <a:solidFill>
                  <a:srgbClr val="FFC000"/>
                </a:solidFill>
                <a:effectLst>
                  <a:reflection blurRad="12700" stA="28000" endPos="45000" dist="1003" dir="5400000" sy="-100000" algn="bl"/>
                </a:effectLst>
                <a:latin typeface="Calibri"/>
                <a:ea typeface="Calibri"/>
                <a:cs typeface="B Davat"/>
              </a:rPr>
              <a:t>و </a:t>
            </a:r>
            <a:r>
              <a:rPr lang="fa-IR" sz="2800" b="1" cap="all" dirty="0">
                <a:ln w="4496" cap="flat" cmpd="sng" algn="ctr">
                  <a:solidFill>
                    <a:srgbClr val="5C437A"/>
                  </a:solidFill>
                  <a:prstDash val="solid"/>
                  <a:round/>
                </a:ln>
                <a:solidFill>
                  <a:srgbClr val="00B050"/>
                </a:solidFill>
                <a:effectLst>
                  <a:reflection blurRad="12700" stA="28000" endPos="45000" dist="1003" dir="5400000" sy="-100000" algn="bl"/>
                </a:effectLst>
                <a:latin typeface="Calibri"/>
                <a:ea typeface="Calibri"/>
                <a:cs typeface="B Davat"/>
              </a:rPr>
              <a:t>پر برکت </a:t>
            </a:r>
            <a:r>
              <a:rPr lang="fa-IR" sz="2800" b="1" cap="all" dirty="0">
                <a:ln w="4496" cap="flat" cmpd="sng" algn="ctr">
                  <a:solidFill>
                    <a:srgbClr val="5C437A"/>
                  </a:solidFill>
                  <a:prstDash val="solid"/>
                  <a:round/>
                </a:ln>
                <a:solidFill>
                  <a:srgbClr val="FFC000"/>
                </a:solidFill>
                <a:effectLst>
                  <a:reflection blurRad="12700" stA="28000" endPos="45000" dist="1003" dir="5400000" sy="-100000" algn="bl"/>
                </a:effectLst>
                <a:latin typeface="Calibri"/>
                <a:ea typeface="Calibri"/>
                <a:cs typeface="B Davat"/>
              </a:rPr>
              <a:t>است خداوند که پروردگار جهانیان </a:t>
            </a:r>
            <a:r>
              <a:rPr lang="fa-IR" sz="2800" b="1" cap="all" dirty="0" smtClean="0">
                <a:ln w="4496" cap="flat" cmpd="sng" algn="ctr">
                  <a:solidFill>
                    <a:srgbClr val="5C437A"/>
                  </a:solidFill>
                  <a:prstDash val="solid"/>
                  <a:round/>
                </a:ln>
                <a:solidFill>
                  <a:srgbClr val="FFC000"/>
                </a:solidFill>
                <a:effectLst>
                  <a:reflection blurRad="12700" stA="28000" endPos="45000" dist="1003" dir="5400000" sy="-100000" algn="bl"/>
                </a:effectLst>
                <a:latin typeface="Calibri"/>
                <a:ea typeface="Calibri"/>
                <a:cs typeface="B Davat"/>
              </a:rPr>
              <a:t>است</a:t>
            </a:r>
            <a:r>
              <a:rPr lang="fa-IR" sz="2800" b="1" dirty="0" smtClean="0">
                <a:solidFill>
                  <a:srgbClr val="FF0000"/>
                </a:solidFill>
                <a:effectLst>
                  <a:outerShdw blurRad="69850" dist="43180" dir="5400000" sx="0" sy="0">
                    <a:srgbClr val="000000">
                      <a:alpha val="65000"/>
                    </a:srgbClr>
                  </a:outerShdw>
                </a:effectLst>
                <a:latin typeface="Calibri"/>
                <a:ea typeface="Calibri"/>
                <a:cs typeface="B Davat"/>
              </a:rPr>
              <a:t>. </a:t>
            </a:r>
            <a:endParaRPr lang="en-US" dirty="0">
              <a:solidFill>
                <a:srgbClr val="FF0000"/>
              </a:solidFill>
            </a:endParaRPr>
          </a:p>
        </p:txBody>
      </p:sp>
    </p:spTree>
    <p:extLst>
      <p:ext uri="{BB962C8B-B14F-4D97-AF65-F5344CB8AC3E}">
        <p14:creationId xmlns:p14="http://schemas.microsoft.com/office/powerpoint/2010/main" val="3235281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lstStyle/>
          <a:p>
            <a:pPr marL="201168" indent="0" algn="r" rtl="1">
              <a:lnSpc>
                <a:spcPct val="115000"/>
              </a:lnSpc>
              <a:spcBef>
                <a:spcPts val="0"/>
              </a:spcBef>
              <a:buNone/>
              <a:tabLst>
                <a:tab pos="6000750" algn="l"/>
              </a:tabLst>
            </a:pPr>
            <a:r>
              <a:rPr lang="fa-IR" sz="4400" b="1" dirty="0">
                <a:ln w="5271" cap="flat" cmpd="sng" algn="ctr">
                  <a:solidFill>
                    <a:srgbClr val="4579B8"/>
                  </a:solidFill>
                  <a:prstDash val="solid"/>
                  <a:round/>
                </a:ln>
                <a:solidFill>
                  <a:srgbClr val="92D050"/>
                </a:solidFill>
                <a:latin typeface="Calibri"/>
                <a:ea typeface="Calibri"/>
                <a:cs typeface="B Davat"/>
              </a:rPr>
              <a:t>فصل1:جهان چگونه بوجود آمد</a:t>
            </a:r>
            <a:r>
              <a:rPr lang="fa-IR" sz="4400" b="1" dirty="0" smtClean="0">
                <a:ln w="5271" cap="flat" cmpd="sng" algn="ctr">
                  <a:solidFill>
                    <a:srgbClr val="4579B8"/>
                  </a:solidFill>
                  <a:prstDash val="solid"/>
                  <a:round/>
                </a:ln>
                <a:solidFill>
                  <a:srgbClr val="92D050"/>
                </a:solidFill>
                <a:latin typeface="Calibri"/>
                <a:ea typeface="Calibri"/>
                <a:cs typeface="B Davat"/>
              </a:rPr>
              <a:t>:</a:t>
            </a:r>
            <a:endParaRPr lang="en-US" sz="4400" b="1" dirty="0" smtClean="0">
              <a:ln w="5271" cap="flat" cmpd="sng" algn="ctr">
                <a:solidFill>
                  <a:srgbClr val="4579B8"/>
                </a:solidFill>
                <a:prstDash val="solid"/>
                <a:round/>
              </a:ln>
              <a:solidFill>
                <a:srgbClr val="92D050"/>
              </a:solidFill>
              <a:latin typeface="Calibri"/>
              <a:ea typeface="Calibri"/>
              <a:cs typeface="B Davat"/>
            </a:endParaRPr>
          </a:p>
          <a:p>
            <a:pPr marL="201168" indent="0" algn="r" rtl="1">
              <a:lnSpc>
                <a:spcPct val="115000"/>
              </a:lnSpc>
              <a:spcBef>
                <a:spcPts val="0"/>
              </a:spcBef>
              <a:buNone/>
              <a:tabLst>
                <a:tab pos="6000750" algn="l"/>
              </a:tabLst>
            </a:pPr>
            <a:endParaRPr lang="en-US" sz="1200" dirty="0">
              <a:solidFill>
                <a:srgbClr val="92D050"/>
              </a:solidFill>
              <a:latin typeface="Calibri"/>
              <a:ea typeface="Calibri"/>
              <a:cs typeface="Arial"/>
            </a:endParaRPr>
          </a:p>
          <a:p>
            <a:pPr marL="201168" marR="0" indent="0" algn="r" rtl="1">
              <a:lnSpc>
                <a:spcPct val="115000"/>
              </a:lnSpc>
              <a:spcBef>
                <a:spcPts val="0"/>
              </a:spcBef>
              <a:spcAft>
                <a:spcPts val="1000"/>
              </a:spcAft>
              <a:buNone/>
              <a:tabLst>
                <a:tab pos="6000750" algn="l"/>
              </a:tabLst>
            </a:pP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نظریه بیگ بنگ(مه بانگ</a:t>
            </a:r>
            <a:r>
              <a:rPr lang="fa-IR" sz="3600" b="1" dirty="0" smtClean="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a:t>
            </a:r>
            <a:endParaRPr lang="en-US" sz="1400" dirty="0" smtClean="0">
              <a:solidFill>
                <a:srgbClr val="FF0000"/>
              </a:solidFill>
              <a:latin typeface="Calibri"/>
              <a:ea typeface="Calibri"/>
              <a:cs typeface="Arial"/>
            </a:endParaRPr>
          </a:p>
          <a:p>
            <a:pPr marL="0" marR="0" indent="0" algn="r" rtl="1">
              <a:lnSpc>
                <a:spcPct val="115000"/>
              </a:lnSpc>
              <a:spcBef>
                <a:spcPts val="0"/>
              </a:spcBef>
              <a:spcAft>
                <a:spcPts val="1000"/>
              </a:spcAft>
              <a:buNone/>
              <a:tabLst>
                <a:tab pos="1438275" algn="l"/>
              </a:tabLst>
            </a:pPr>
            <a:endParaRPr lang="en-US" sz="12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Arial"/>
            </a:endParaRPr>
          </a:p>
          <a:p>
            <a:pPr marL="0" marR="0" indent="0" algn="r" rtl="1">
              <a:lnSpc>
                <a:spcPct val="115000"/>
              </a:lnSpc>
              <a:spcBef>
                <a:spcPts val="0"/>
              </a:spcBef>
              <a:spcAft>
                <a:spcPts val="1000"/>
              </a:spcAft>
              <a:buNone/>
              <a:tabLst>
                <a:tab pos="1438275" algn="l"/>
              </a:tabLst>
            </a:pPr>
            <a:endParaRPr lang="en-US" sz="12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Arial"/>
            </a:endParaRPr>
          </a:p>
          <a:p>
            <a:pPr marL="0" marR="0" indent="0" algn="r" rtl="1">
              <a:lnSpc>
                <a:spcPct val="115000"/>
              </a:lnSpc>
              <a:spcBef>
                <a:spcPts val="0"/>
              </a:spcBef>
              <a:spcAft>
                <a:spcPts val="1000"/>
              </a:spcAft>
              <a:buNone/>
              <a:tabLst>
                <a:tab pos="1438275" algn="l"/>
              </a:tabLst>
            </a:pPr>
            <a:endParaRPr lang="en-US" sz="12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Arial"/>
            </a:endParaRPr>
          </a:p>
          <a:p>
            <a:pPr marL="0" marR="0" indent="0" algn="r" rtl="1">
              <a:lnSpc>
                <a:spcPct val="115000"/>
              </a:lnSpc>
              <a:spcBef>
                <a:spcPts val="0"/>
              </a:spcBef>
              <a:spcAft>
                <a:spcPts val="1000"/>
              </a:spcAft>
              <a:buNone/>
              <a:tabLst>
                <a:tab pos="1438275" algn="l"/>
              </a:tabLst>
            </a:pPr>
            <a:endParaRPr lang="en-US" sz="12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Arial"/>
            </a:endParaRPr>
          </a:p>
          <a:p>
            <a:pPr marL="0" marR="0" indent="0" algn="r" rtl="1">
              <a:lnSpc>
                <a:spcPct val="115000"/>
              </a:lnSpc>
              <a:spcBef>
                <a:spcPts val="0"/>
              </a:spcBef>
              <a:spcAft>
                <a:spcPts val="1000"/>
              </a:spcAft>
              <a:buNone/>
              <a:tabLst>
                <a:tab pos="1438275" algn="l"/>
              </a:tabLst>
            </a:pPr>
            <a:endParaRPr lang="en-US" sz="12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Arial"/>
            </a:endParaRPr>
          </a:p>
          <a:p>
            <a:pPr marL="0" marR="0" indent="0" algn="r" rtl="1">
              <a:lnSpc>
                <a:spcPct val="115000"/>
              </a:lnSpc>
              <a:spcBef>
                <a:spcPts val="0"/>
              </a:spcBef>
              <a:spcAft>
                <a:spcPts val="1000"/>
              </a:spcAft>
              <a:buNone/>
              <a:tabLst>
                <a:tab pos="1438275" algn="l"/>
              </a:tabLst>
            </a:pPr>
            <a:endParaRPr lang="en-US" sz="12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Arial"/>
            </a:endParaRPr>
          </a:p>
          <a:p>
            <a:pPr marL="0" marR="0" indent="0" algn="r" rtl="1">
              <a:lnSpc>
                <a:spcPct val="115000"/>
              </a:lnSpc>
              <a:spcBef>
                <a:spcPts val="0"/>
              </a:spcBef>
              <a:spcAft>
                <a:spcPts val="1000"/>
              </a:spcAft>
              <a:buNone/>
              <a:tabLst>
                <a:tab pos="1438275" algn="l"/>
              </a:tabLst>
            </a:pPr>
            <a:endParaRPr lang="en-US" sz="12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Arial"/>
            </a:endParaRPr>
          </a:p>
          <a:p>
            <a:pPr marL="0" marR="0" indent="0" algn="r" rtl="1">
              <a:lnSpc>
                <a:spcPct val="115000"/>
              </a:lnSpc>
              <a:spcBef>
                <a:spcPts val="0"/>
              </a:spcBef>
              <a:spcAft>
                <a:spcPts val="1000"/>
              </a:spcAft>
              <a:buNone/>
              <a:tabLst>
                <a:tab pos="1438275" algn="l"/>
              </a:tabLst>
            </a:pPr>
            <a:r>
              <a:rPr lang="fa-IR" sz="28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نظریه </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بیگ بنگ یا انفجار بزرگ توسط استفان هاوکینگ </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2018</a:t>
            </a:r>
            <a:r>
              <a:rPr lang="fa-IR" sz="28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Times New Roman"/>
              </a:rPr>
              <a:t>-</a:t>
            </a:r>
            <a:r>
              <a:rPr lang="fa-IR" sz="28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1942</a:t>
            </a:r>
            <a:r>
              <a:rPr lang="fa-IR" sz="2800"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smtClean="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و </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توماس هرتوگ این نظریه را ارائه دادند</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این نظریه میگوید که در 75</a:t>
            </a:r>
            <a:r>
              <a:rPr lang="fa-IR" sz="2800"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2800"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13میلیارد سال پیش تمام جهان فقط یک جرم بسیار بزرگ بوده که با یک انفجار بسیار عظیم جهان امروزی بوجود آمده است</a:t>
            </a:r>
            <a:r>
              <a:rPr lang="fa-IR" sz="3200" dirty="0">
                <a:solidFill>
                  <a:srgbClr val="FF0000"/>
                </a:solidFill>
                <a:latin typeface="Calibri"/>
                <a:ea typeface="Calibri"/>
                <a:cs typeface="B Davat"/>
              </a:rPr>
              <a:t>.</a:t>
            </a:r>
            <a:endParaRPr lang="en-US" sz="1400" dirty="0">
              <a:solidFill>
                <a:srgbClr val="FF0000"/>
              </a:solidFill>
              <a:latin typeface="Calibri"/>
              <a:ea typeface="Calibri"/>
              <a:cs typeface="Arial"/>
            </a:endParaRPr>
          </a:p>
          <a:p>
            <a:pPr marL="109728" indent="0">
              <a:buNone/>
            </a:pPr>
            <a:endParaRPr lang="en-US" dirty="0"/>
          </a:p>
        </p:txBody>
      </p:sp>
      <p:pic>
        <p:nvPicPr>
          <p:cNvPr id="6" name="Picture 5" descr="C:\Users\Tolo\Desktop\کیهان\۲۰۲۰۱۰۱۰_۱۱۴۰۴۳.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4419600" cy="3016313"/>
          </a:xfrm>
          <a:prstGeom prst="rect">
            <a:avLst/>
          </a:prstGeom>
          <a:noFill/>
          <a:ln>
            <a:noFill/>
          </a:ln>
        </p:spPr>
      </p:pic>
    </p:spTree>
    <p:extLst>
      <p:ext uri="{BB962C8B-B14F-4D97-AF65-F5344CB8AC3E}">
        <p14:creationId xmlns:p14="http://schemas.microsoft.com/office/powerpoint/2010/main" val="2741009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lstStyle/>
          <a:p>
            <a:pPr marL="0" marR="0" indent="0" algn="r">
              <a:lnSpc>
                <a:spcPct val="115000"/>
              </a:lnSpc>
              <a:spcBef>
                <a:spcPts val="0"/>
              </a:spcBef>
              <a:spcAft>
                <a:spcPts val="1000"/>
              </a:spcAft>
              <a:buNone/>
              <a:tabLst>
                <a:tab pos="1438275" algn="l"/>
              </a:tabLst>
            </a:pPr>
            <a:r>
              <a:rPr lang="fa-IR" sz="3600" b="1" dirty="0">
                <a:ln w="8890" cap="flat" cmpd="sng" algn="ctr">
                  <a:solidFill>
                    <a:srgbClr val="FFFFFF"/>
                  </a:solidFill>
                  <a:prstDash val="solid"/>
                  <a:miter lim="0"/>
                </a:ln>
                <a:solidFill>
                  <a:srgbClr val="FF0000"/>
                </a:solidFill>
                <a:effectLst>
                  <a:outerShdw blurRad="50800" algn="tl">
                    <a:srgbClr val="000000"/>
                  </a:outerShdw>
                </a:effectLst>
                <a:latin typeface="Calibri"/>
                <a:ea typeface="Calibri"/>
                <a:cs typeface="B Davat"/>
              </a:rPr>
              <a:t>نظریه نهج البلاغه:</a:t>
            </a:r>
            <a:endParaRPr lang="en-US" sz="1400" dirty="0">
              <a:solidFill>
                <a:srgbClr val="FF0000"/>
              </a:solidFill>
              <a:latin typeface="Calibri"/>
              <a:ea typeface="Calibri"/>
              <a:cs typeface="Arial"/>
            </a:endParaRPr>
          </a:p>
          <a:p>
            <a:pPr marL="0" marR="0" indent="0" algn="r" rtl="1">
              <a:lnSpc>
                <a:spcPct val="115000"/>
              </a:lnSpc>
              <a:spcBef>
                <a:spcPts val="0"/>
              </a:spcBef>
              <a:spcAft>
                <a:spcPts val="1000"/>
              </a:spcAft>
              <a:buNone/>
            </a:pP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حضرت علی </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r>
              <a:rPr lang="fa-IR" sz="14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علیه السلام </a:t>
            </a:r>
            <a:r>
              <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 </a:t>
            </a: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در نهج البلاغه خطبه 1 دربارۀ آفرینش زمین و آسمان ها و فرشتگان می فرماید</a:t>
            </a:r>
            <a:r>
              <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p>
          <a:p>
            <a:pPr marL="0" marR="0" indent="0" algn="r" rtl="1">
              <a:lnSpc>
                <a:spcPct val="115000"/>
              </a:lnSpc>
              <a:spcBef>
                <a:spcPts val="0"/>
              </a:spcBef>
              <a:spcAft>
                <a:spcPts val="1000"/>
              </a:spcAft>
              <a:buNone/>
            </a:pPr>
            <a:endPar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endParaRPr>
          </a:p>
          <a:p>
            <a:pPr marL="0" marR="0" indent="0" algn="r" rtl="1">
              <a:lnSpc>
                <a:spcPct val="115000"/>
              </a:lnSpc>
              <a:spcBef>
                <a:spcPts val="0"/>
              </a:spcBef>
              <a:spcAft>
                <a:spcPts val="1000"/>
              </a:spcAft>
              <a:buNone/>
            </a:pPr>
            <a:endPar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endParaRPr>
          </a:p>
          <a:p>
            <a:pPr marL="0" marR="0" indent="0" algn="r" rtl="1">
              <a:lnSpc>
                <a:spcPct val="115000"/>
              </a:lnSpc>
              <a:spcBef>
                <a:spcPts val="0"/>
              </a:spcBef>
              <a:spcAft>
                <a:spcPts val="1000"/>
              </a:spcAft>
              <a:buNone/>
            </a:pPr>
            <a:endParaRPr lang="fa-IR" sz="2800"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endParaRPr>
          </a:p>
          <a:p>
            <a:pPr marL="0" marR="0" indent="0" algn="r" rtl="1">
              <a:lnSpc>
                <a:spcPct val="115000"/>
              </a:lnSpc>
              <a:spcBef>
                <a:spcPts val="0"/>
              </a:spcBef>
              <a:spcAft>
                <a:spcPts val="1000"/>
              </a:spcAft>
              <a:buNone/>
            </a:pPr>
            <a:endParaRPr lang="en-US" sz="1200" dirty="0">
              <a:solidFill>
                <a:srgbClr val="FF0000"/>
              </a:solidFill>
              <a:latin typeface="Calibri"/>
              <a:ea typeface="Calibri"/>
              <a:cs typeface="Arial"/>
            </a:endParaRPr>
          </a:p>
          <a:p>
            <a:pPr marL="0" marR="0" indent="0" algn="r" rtl="1">
              <a:lnSpc>
                <a:spcPct val="115000"/>
              </a:lnSpc>
              <a:spcBef>
                <a:spcPts val="0"/>
              </a:spcBef>
              <a:spcAft>
                <a:spcPts val="1000"/>
              </a:spcAft>
              <a:buNone/>
            </a:pPr>
            <a:r>
              <a:rPr lang="fa-IR" sz="2800" b="1" dirty="0">
                <a:ln w="12256" cap="flat" cmpd="dbl" algn="ctr">
                  <a:solidFill>
                    <a:srgbClr val="D02E29"/>
                  </a:solidFill>
                  <a:prstDash val="solid"/>
                  <a:miter lim="0"/>
                </a:ln>
                <a:solidFill>
                  <a:srgbClr val="FFC000"/>
                </a:solidFill>
                <a:effectLst>
                  <a:outerShdw blurRad="38100" dist="38100" dir="7020000" algn="tl">
                    <a:srgbClr val="000000">
                      <a:alpha val="35000"/>
                    </a:srgbClr>
                  </a:outerShdw>
                </a:effectLst>
                <a:latin typeface="Calibri"/>
                <a:ea typeface="Calibri"/>
                <a:cs typeface="B Davat"/>
              </a:rPr>
              <a:t>خداوند جوّ های بی انتها را شکافت و در آن طوفانی برانگیخت سپس هفت آسمان را بیافرید و بدون پایه و ستونی آن ها را نگاه داشت و آسمان پایینی را با کواکب و نور ستارگان درخشنده و چراغی روشنی بخش و ماهی نورافشان در آن به جریان انداخت</a:t>
            </a:r>
            <a:r>
              <a:rPr lang="fa-IR" sz="2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Calibri"/>
                <a:ea typeface="Calibri"/>
                <a:cs typeface="B Davat"/>
              </a:rPr>
              <a:t>.</a:t>
            </a:r>
            <a:endParaRPr lang="en-US" sz="1200" dirty="0">
              <a:solidFill>
                <a:srgbClr val="FF0000"/>
              </a:solidFill>
              <a:latin typeface="Calibri"/>
              <a:ea typeface="Calibri"/>
              <a:cs typeface="Arial"/>
            </a:endParaRPr>
          </a:p>
          <a:p>
            <a:endParaRPr lang="en-US" dirty="0"/>
          </a:p>
        </p:txBody>
      </p:sp>
      <p:pic>
        <p:nvPicPr>
          <p:cNvPr id="1026" name="Picture 2" descr="C:\Users\Tolo\Desktop\کیهان\۲۰۲۰۱۱۳۰_۱۸۰۹۵۴.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138"/>
            <a:ext cx="1947345" cy="25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998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527</TotalTime>
  <Words>1618</Words>
  <Application>Microsoft Office PowerPoint</Application>
  <PresentationFormat>On-screen Show (4:3)</PresentationFormat>
  <Paragraphs>297</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Tolo</dc:creator>
  <cp:lastModifiedBy>Tolo</cp:lastModifiedBy>
  <cp:revision>47</cp:revision>
  <dcterms:created xsi:type="dcterms:W3CDTF">2003-01-01T08:12:31Z</dcterms:created>
  <dcterms:modified xsi:type="dcterms:W3CDTF">2003-01-01T09:00:15Z</dcterms:modified>
</cp:coreProperties>
</file>